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1E4_9AAB8729.xml" ContentType="application/vnd.ms-powerpoint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1"/>
  </p:notesMasterIdLst>
  <p:handoutMasterIdLst>
    <p:handoutMasterId r:id="rId32"/>
  </p:handoutMasterIdLst>
  <p:sldIdLst>
    <p:sldId id="256" r:id="rId5"/>
    <p:sldId id="500" r:id="rId6"/>
    <p:sldId id="479" r:id="rId7"/>
    <p:sldId id="480" r:id="rId8"/>
    <p:sldId id="508" r:id="rId9"/>
    <p:sldId id="489" r:id="rId10"/>
    <p:sldId id="505" r:id="rId11"/>
    <p:sldId id="483" r:id="rId12"/>
    <p:sldId id="511" r:id="rId13"/>
    <p:sldId id="492" r:id="rId14"/>
    <p:sldId id="509" r:id="rId15"/>
    <p:sldId id="510" r:id="rId16"/>
    <p:sldId id="494" r:id="rId17"/>
    <p:sldId id="495" r:id="rId18"/>
    <p:sldId id="506" r:id="rId19"/>
    <p:sldId id="481" r:id="rId20"/>
    <p:sldId id="482" r:id="rId21"/>
    <p:sldId id="496" r:id="rId22"/>
    <p:sldId id="265" r:id="rId23"/>
    <p:sldId id="507" r:id="rId24"/>
    <p:sldId id="266" r:id="rId25"/>
    <p:sldId id="498" r:id="rId26"/>
    <p:sldId id="499" r:id="rId27"/>
    <p:sldId id="484" r:id="rId28"/>
    <p:sldId id="490" r:id="rId29"/>
    <p:sldId id="27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39F789C-E43D-81E7-33FE-311804EEC878}" name="Steven Milan Moreno (PGR)" initials="SM" userId="S::s.moreno.1@research.gla.ac.uk::a85852d9-c57c-4173-b728-dfcf702b858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9386"/>
    <a:srgbClr val="15B096"/>
    <a:srgbClr val="00FFCC"/>
    <a:srgbClr val="A66BD3"/>
    <a:srgbClr val="000000"/>
    <a:srgbClr val="9F2EB3"/>
    <a:srgbClr val="FFFF3B"/>
    <a:srgbClr val="69C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FA5A0D-30CD-4E28-9ED3-7AB0EBDAF917}" v="1" dt="2024-09-04T09:54:30.5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9" autoAdjust="0"/>
    <p:restoredTop sz="94660"/>
  </p:normalViewPr>
  <p:slideViewPr>
    <p:cSldViewPr snapToGrid="0">
      <p:cViewPr varScale="1">
        <p:scale>
          <a:sx n="88" d="100"/>
          <a:sy n="88" d="100"/>
        </p:scale>
        <p:origin x="19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omments/modernComment_1E4_9AAB872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151CB38-E933-4C17-BA1A-50B70EB2779D}" authorId="{339F789C-E43D-81E7-33FE-311804EEC878}" created="2024-08-29T14:58:00.065">
    <pc:sldMkLst xmlns:pc="http://schemas.microsoft.com/office/powerpoint/2013/main/command">
      <pc:docMk/>
      <pc:sldMk cId="2594932521" sldId="484"/>
    </pc:sldMkLst>
    <p188:txBody>
      <a:bodyPr/>
      <a:lstStyle/>
      <a:p>
        <a:r>
          <a:rPr lang="en-GB"/>
          <a:t>Images in the ENTIRE slide to be replaced with better images from both CLARITY and CUBIC. Currently looking for best ones.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4CC798-2692-4338-892A-687462FEAABB}" type="doc">
      <dgm:prSet loTypeId="urn:microsoft.com/office/officeart/2005/8/layout/process5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EE8F44F0-EE1B-44CC-8C3B-C36E8764E366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 Heart Extraction</a:t>
          </a:r>
          <a:endParaRPr lang="en-US"/>
        </a:p>
      </dgm:t>
    </dgm:pt>
    <dgm:pt modelId="{30222959-7F50-4651-8023-21FF6259CB62}" type="parTrans" cxnId="{5AF6D874-760F-4962-B390-BD9B9EB09770}">
      <dgm:prSet/>
      <dgm:spPr/>
      <dgm:t>
        <a:bodyPr/>
        <a:lstStyle/>
        <a:p>
          <a:endParaRPr lang="en-US"/>
        </a:p>
      </dgm:t>
    </dgm:pt>
    <dgm:pt modelId="{84471A97-D7B9-41C5-8371-8974F28F3A26}" type="sibTrans" cxnId="{5AF6D874-760F-4962-B390-BD9B9EB09770}">
      <dgm:prSet/>
      <dgm:spPr/>
      <dgm:t>
        <a:bodyPr/>
        <a:lstStyle/>
        <a:p>
          <a:endParaRPr lang="en-US"/>
        </a:p>
      </dgm:t>
    </dgm:pt>
    <dgm:pt modelId="{104419A1-5387-4079-8933-4047DEE072E8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Langendorff Perfusion</a:t>
          </a:r>
          <a:endParaRPr lang="en-US"/>
        </a:p>
      </dgm:t>
    </dgm:pt>
    <dgm:pt modelId="{F16677A7-6216-4894-B79C-599517C734F3}" type="parTrans" cxnId="{27EEC0CB-66F6-45D6-8BCE-4FFAF4C10BF1}">
      <dgm:prSet/>
      <dgm:spPr/>
      <dgm:t>
        <a:bodyPr/>
        <a:lstStyle/>
        <a:p>
          <a:endParaRPr lang="en-US"/>
        </a:p>
      </dgm:t>
    </dgm:pt>
    <dgm:pt modelId="{BCF2DFE2-9B66-408E-BC3C-45A6CC3CE7A0}" type="sibTrans" cxnId="{27EEC0CB-66F6-45D6-8BCE-4FFAF4C10BF1}">
      <dgm:prSet/>
      <dgm:spPr/>
      <dgm:t>
        <a:bodyPr/>
        <a:lstStyle/>
        <a:p>
          <a:endParaRPr lang="en-US"/>
        </a:p>
      </dgm:t>
    </dgm:pt>
    <dgm:pt modelId="{F8289AEA-4837-43CA-8398-462CDF10AEE2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Clearing (CLARITY/CUBIC)</a:t>
          </a:r>
          <a:endParaRPr lang="en-US"/>
        </a:p>
      </dgm:t>
    </dgm:pt>
    <dgm:pt modelId="{7765643A-329C-452D-945A-B081A85C5D57}" type="parTrans" cxnId="{8E04936C-C473-4C8A-AA44-BA38C49387AB}">
      <dgm:prSet/>
      <dgm:spPr/>
      <dgm:t>
        <a:bodyPr/>
        <a:lstStyle/>
        <a:p>
          <a:endParaRPr lang="en-US"/>
        </a:p>
      </dgm:t>
    </dgm:pt>
    <dgm:pt modelId="{797F63CA-1FB2-42BF-A0FE-01DC5E48EB9E}" type="sibTrans" cxnId="{8E04936C-C473-4C8A-AA44-BA38C49387AB}">
      <dgm:prSet/>
      <dgm:spPr/>
      <dgm:t>
        <a:bodyPr/>
        <a:lstStyle/>
        <a:p>
          <a:endParaRPr lang="en-US"/>
        </a:p>
      </dgm:t>
    </dgm:pt>
    <dgm:pt modelId="{E5F27357-6AFB-4D22-9062-B14EA2F34D14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Staining</a:t>
          </a:r>
          <a:endParaRPr lang="en-US"/>
        </a:p>
      </dgm:t>
    </dgm:pt>
    <dgm:pt modelId="{862482BB-4829-4CA8-8CED-CB93D5D72B72}" type="parTrans" cxnId="{59E0A2FF-DCEA-43E1-B66D-B2199008D1D5}">
      <dgm:prSet/>
      <dgm:spPr/>
      <dgm:t>
        <a:bodyPr/>
        <a:lstStyle/>
        <a:p>
          <a:endParaRPr lang="en-US"/>
        </a:p>
      </dgm:t>
    </dgm:pt>
    <dgm:pt modelId="{E746B2F4-F1A9-4B4C-9867-2BEDDB718465}" type="sibTrans" cxnId="{59E0A2FF-DCEA-43E1-B66D-B2199008D1D5}">
      <dgm:prSet/>
      <dgm:spPr/>
      <dgm:t>
        <a:bodyPr/>
        <a:lstStyle/>
        <a:p>
          <a:endParaRPr lang="en-US"/>
        </a:p>
      </dgm:t>
    </dgm:pt>
    <dgm:pt modelId="{C9CC2B71-4BA7-4E21-B85C-485A8F968BA6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Mounting, RI matching</a:t>
          </a:r>
          <a:endParaRPr lang="en-US"/>
        </a:p>
      </dgm:t>
    </dgm:pt>
    <dgm:pt modelId="{969DCF98-7244-4E73-B073-8870B581E82E}" type="parTrans" cxnId="{F4604DA2-165D-47AC-83B0-3945254A9DA8}">
      <dgm:prSet/>
      <dgm:spPr/>
      <dgm:t>
        <a:bodyPr/>
        <a:lstStyle/>
        <a:p>
          <a:endParaRPr lang="en-US"/>
        </a:p>
      </dgm:t>
    </dgm:pt>
    <dgm:pt modelId="{4E071965-B882-4A59-9AEF-7FBDE287141D}" type="sibTrans" cxnId="{F4604DA2-165D-47AC-83B0-3945254A9DA8}">
      <dgm:prSet/>
      <dgm:spPr/>
      <dgm:t>
        <a:bodyPr/>
        <a:lstStyle/>
        <a:p>
          <a:endParaRPr lang="en-US"/>
        </a:p>
      </dgm:t>
    </dgm:pt>
    <dgm:pt modelId="{1D87CA5D-0F94-425F-BAD0-41D1FEC0DF47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Cellular Resolution Imaging </a:t>
          </a:r>
        </a:p>
      </dgm:t>
    </dgm:pt>
    <dgm:pt modelId="{A87A7A21-16C9-44FB-8595-C496A4F51D51}" type="parTrans" cxnId="{12F6DECE-8C4D-4F71-912A-B887FD6D26D3}">
      <dgm:prSet/>
      <dgm:spPr/>
      <dgm:t>
        <a:bodyPr/>
        <a:lstStyle/>
        <a:p>
          <a:endParaRPr lang="en-GB"/>
        </a:p>
      </dgm:t>
    </dgm:pt>
    <dgm:pt modelId="{4F43CA52-BB7C-4845-B42F-B04C4DEF0054}" type="sibTrans" cxnId="{12F6DECE-8C4D-4F71-912A-B887FD6D26D3}">
      <dgm:prSet/>
      <dgm:spPr/>
      <dgm:t>
        <a:bodyPr/>
        <a:lstStyle/>
        <a:p>
          <a:endParaRPr lang="en-US"/>
        </a:p>
      </dgm:t>
    </dgm:pt>
    <dgm:pt modelId="{CB9F40F5-8C9C-47AA-88C2-C237794B7268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Post Processing</a:t>
          </a:r>
        </a:p>
      </dgm:t>
    </dgm:pt>
    <dgm:pt modelId="{F6505433-3DED-4841-AA2D-69573C4DBB55}" type="parTrans" cxnId="{5525661F-9498-491F-8A40-A2FF2917C8B3}">
      <dgm:prSet/>
      <dgm:spPr/>
      <dgm:t>
        <a:bodyPr/>
        <a:lstStyle/>
        <a:p>
          <a:endParaRPr lang="en-GB"/>
        </a:p>
      </dgm:t>
    </dgm:pt>
    <dgm:pt modelId="{4D62D634-4C3C-4234-AB49-ED33E89FCCC5}" type="sibTrans" cxnId="{5525661F-9498-491F-8A40-A2FF2917C8B3}">
      <dgm:prSet/>
      <dgm:spPr/>
      <dgm:t>
        <a:bodyPr/>
        <a:lstStyle/>
        <a:p>
          <a:endParaRPr lang="en-US"/>
        </a:p>
      </dgm:t>
    </dgm:pt>
    <dgm:pt modelId="{F19976AC-60E5-4A0A-AB3E-0CD722A389E5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Data Analysis</a:t>
          </a:r>
        </a:p>
      </dgm:t>
    </dgm:pt>
    <dgm:pt modelId="{765A74A1-4AD3-4246-97E1-BCD23ECD7B08}" type="parTrans" cxnId="{4145E7A0-2C79-4221-90C2-55139C00CA97}">
      <dgm:prSet/>
      <dgm:spPr/>
      <dgm:t>
        <a:bodyPr/>
        <a:lstStyle/>
        <a:p>
          <a:endParaRPr lang="en-GB"/>
        </a:p>
      </dgm:t>
    </dgm:pt>
    <dgm:pt modelId="{3FD7F91E-2D5D-41ED-AD96-451BF29FCAD3}" type="sibTrans" cxnId="{4145E7A0-2C79-4221-90C2-55139C00CA97}">
      <dgm:prSet/>
      <dgm:spPr/>
      <dgm:t>
        <a:bodyPr/>
        <a:lstStyle/>
        <a:p>
          <a:endParaRPr lang="en-US"/>
        </a:p>
      </dgm:t>
    </dgm:pt>
    <dgm:pt modelId="{5DDA299A-444C-4465-9570-D520300AF1BF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Statistcal Analysis</a:t>
          </a:r>
        </a:p>
      </dgm:t>
    </dgm:pt>
    <dgm:pt modelId="{91212774-31C3-4F7C-8250-8E8AC9EFDE84}" type="parTrans" cxnId="{B9D29CB9-3A0C-4079-B262-69B19A95AD01}">
      <dgm:prSet/>
      <dgm:spPr/>
      <dgm:t>
        <a:bodyPr/>
        <a:lstStyle/>
        <a:p>
          <a:endParaRPr lang="en-GB"/>
        </a:p>
      </dgm:t>
    </dgm:pt>
    <dgm:pt modelId="{EBB55FD3-9845-4034-8313-EAA5E9B40C13}" type="sibTrans" cxnId="{B9D29CB9-3A0C-4079-B262-69B19A95AD01}">
      <dgm:prSet/>
      <dgm:spPr/>
      <dgm:t>
        <a:bodyPr/>
        <a:lstStyle/>
        <a:p>
          <a:endParaRPr lang="en-US"/>
        </a:p>
      </dgm:t>
    </dgm:pt>
    <dgm:pt modelId="{E3C20E8A-083F-4965-B947-62CD03716BC8}">
      <dgm:prSet phldr="0"/>
      <dgm:spPr/>
      <dgm:t>
        <a:bodyPr/>
        <a:lstStyle/>
        <a:p>
          <a:r>
            <a:rPr lang="en-US" dirty="0">
              <a:latin typeface="Calibri Light" panose="020F0302020204030204"/>
            </a:rPr>
            <a:t>Quantitative Comparisons</a:t>
          </a:r>
          <a:endParaRPr lang="en-US" dirty="0"/>
        </a:p>
      </dgm:t>
    </dgm:pt>
    <dgm:pt modelId="{B82A3986-CD64-4472-815E-3E99FB3C65C4}" type="parTrans" cxnId="{BFC7520C-6D02-49CF-9562-4091ABE78634}">
      <dgm:prSet/>
      <dgm:spPr/>
      <dgm:t>
        <a:bodyPr/>
        <a:lstStyle/>
        <a:p>
          <a:endParaRPr lang="en-GB"/>
        </a:p>
      </dgm:t>
    </dgm:pt>
    <dgm:pt modelId="{B1972C4F-8003-4CBB-8A32-A2A5C98C4436}" type="sibTrans" cxnId="{BFC7520C-6D02-49CF-9562-4091ABE78634}">
      <dgm:prSet/>
      <dgm:spPr/>
      <dgm:t>
        <a:bodyPr/>
        <a:lstStyle/>
        <a:p>
          <a:endParaRPr lang="en-GB"/>
        </a:p>
      </dgm:t>
    </dgm:pt>
    <dgm:pt modelId="{2B4D6FAF-BCA0-450B-8CB7-FAC9E81F03CA}" type="pres">
      <dgm:prSet presAssocID="{134CC798-2692-4338-892A-687462FEAABB}" presName="diagram" presStyleCnt="0">
        <dgm:presLayoutVars>
          <dgm:dir/>
          <dgm:resizeHandles val="exact"/>
        </dgm:presLayoutVars>
      </dgm:prSet>
      <dgm:spPr/>
    </dgm:pt>
    <dgm:pt modelId="{FE4A01C0-FF61-43AF-AD9C-9608C1A100D1}" type="pres">
      <dgm:prSet presAssocID="{EE8F44F0-EE1B-44CC-8C3B-C36E8764E366}" presName="node" presStyleLbl="node1" presStyleIdx="0" presStyleCnt="10">
        <dgm:presLayoutVars>
          <dgm:bulletEnabled val="1"/>
        </dgm:presLayoutVars>
      </dgm:prSet>
      <dgm:spPr/>
    </dgm:pt>
    <dgm:pt modelId="{DAD930C6-242C-48F1-9904-41EC230B38DB}" type="pres">
      <dgm:prSet presAssocID="{84471A97-D7B9-41C5-8371-8974F28F3A26}" presName="sibTrans" presStyleLbl="sibTrans2D1" presStyleIdx="0" presStyleCnt="9"/>
      <dgm:spPr/>
    </dgm:pt>
    <dgm:pt modelId="{B0631B15-C567-4325-A3BC-35B6C86C96FD}" type="pres">
      <dgm:prSet presAssocID="{84471A97-D7B9-41C5-8371-8974F28F3A26}" presName="connectorText" presStyleLbl="sibTrans2D1" presStyleIdx="0" presStyleCnt="9"/>
      <dgm:spPr/>
    </dgm:pt>
    <dgm:pt modelId="{7C1E657C-0CD7-41FC-B1C5-6574A691D45A}" type="pres">
      <dgm:prSet presAssocID="{104419A1-5387-4079-8933-4047DEE072E8}" presName="node" presStyleLbl="node1" presStyleIdx="1" presStyleCnt="10">
        <dgm:presLayoutVars>
          <dgm:bulletEnabled val="1"/>
        </dgm:presLayoutVars>
      </dgm:prSet>
      <dgm:spPr/>
    </dgm:pt>
    <dgm:pt modelId="{79C5DCC6-40E4-4834-8342-D9D3AD59A1CD}" type="pres">
      <dgm:prSet presAssocID="{BCF2DFE2-9B66-408E-BC3C-45A6CC3CE7A0}" presName="sibTrans" presStyleLbl="sibTrans2D1" presStyleIdx="1" presStyleCnt="9"/>
      <dgm:spPr/>
    </dgm:pt>
    <dgm:pt modelId="{BD3E24DA-F291-4C05-AD6F-9B0311B54AF6}" type="pres">
      <dgm:prSet presAssocID="{BCF2DFE2-9B66-408E-BC3C-45A6CC3CE7A0}" presName="connectorText" presStyleLbl="sibTrans2D1" presStyleIdx="1" presStyleCnt="9"/>
      <dgm:spPr/>
    </dgm:pt>
    <dgm:pt modelId="{068928AF-D7A6-4FBA-B929-9666250D5943}" type="pres">
      <dgm:prSet presAssocID="{F8289AEA-4837-43CA-8398-462CDF10AEE2}" presName="node" presStyleLbl="node1" presStyleIdx="2" presStyleCnt="10">
        <dgm:presLayoutVars>
          <dgm:bulletEnabled val="1"/>
        </dgm:presLayoutVars>
      </dgm:prSet>
      <dgm:spPr/>
    </dgm:pt>
    <dgm:pt modelId="{831C3958-29C7-4472-900D-4522E52697F9}" type="pres">
      <dgm:prSet presAssocID="{797F63CA-1FB2-42BF-A0FE-01DC5E48EB9E}" presName="sibTrans" presStyleLbl="sibTrans2D1" presStyleIdx="2" presStyleCnt="9"/>
      <dgm:spPr/>
    </dgm:pt>
    <dgm:pt modelId="{9C9D4D46-05EC-4407-AC66-3C227D7ECED4}" type="pres">
      <dgm:prSet presAssocID="{797F63CA-1FB2-42BF-A0FE-01DC5E48EB9E}" presName="connectorText" presStyleLbl="sibTrans2D1" presStyleIdx="2" presStyleCnt="9"/>
      <dgm:spPr/>
    </dgm:pt>
    <dgm:pt modelId="{47876182-66C6-41BB-BA17-99850AD463D6}" type="pres">
      <dgm:prSet presAssocID="{E5F27357-6AFB-4D22-9062-B14EA2F34D14}" presName="node" presStyleLbl="node1" presStyleIdx="3" presStyleCnt="10">
        <dgm:presLayoutVars>
          <dgm:bulletEnabled val="1"/>
        </dgm:presLayoutVars>
      </dgm:prSet>
      <dgm:spPr/>
    </dgm:pt>
    <dgm:pt modelId="{556AEE05-5170-44DF-8EB1-4BC2F796E627}" type="pres">
      <dgm:prSet presAssocID="{E746B2F4-F1A9-4B4C-9867-2BEDDB718465}" presName="sibTrans" presStyleLbl="sibTrans2D1" presStyleIdx="3" presStyleCnt="9"/>
      <dgm:spPr/>
    </dgm:pt>
    <dgm:pt modelId="{6A5BA378-4D98-41D1-AD36-49A339CB23FB}" type="pres">
      <dgm:prSet presAssocID="{E746B2F4-F1A9-4B4C-9867-2BEDDB718465}" presName="connectorText" presStyleLbl="sibTrans2D1" presStyleIdx="3" presStyleCnt="9"/>
      <dgm:spPr/>
    </dgm:pt>
    <dgm:pt modelId="{F3A61653-D753-4548-95FC-D7376084A368}" type="pres">
      <dgm:prSet presAssocID="{C9CC2B71-4BA7-4E21-B85C-485A8F968BA6}" presName="node" presStyleLbl="node1" presStyleIdx="4" presStyleCnt="10">
        <dgm:presLayoutVars>
          <dgm:bulletEnabled val="1"/>
        </dgm:presLayoutVars>
      </dgm:prSet>
      <dgm:spPr/>
    </dgm:pt>
    <dgm:pt modelId="{939066CC-0B2F-4E16-BA2D-DCB0F3143EC6}" type="pres">
      <dgm:prSet presAssocID="{4E071965-B882-4A59-9AEF-7FBDE287141D}" presName="sibTrans" presStyleLbl="sibTrans2D1" presStyleIdx="4" presStyleCnt="9"/>
      <dgm:spPr/>
    </dgm:pt>
    <dgm:pt modelId="{5BB3017F-8167-4639-91F8-512D806BC236}" type="pres">
      <dgm:prSet presAssocID="{4E071965-B882-4A59-9AEF-7FBDE287141D}" presName="connectorText" presStyleLbl="sibTrans2D1" presStyleIdx="4" presStyleCnt="9"/>
      <dgm:spPr/>
    </dgm:pt>
    <dgm:pt modelId="{4150F3A4-C99D-433C-B597-AD9C86EEDA10}" type="pres">
      <dgm:prSet presAssocID="{1D87CA5D-0F94-425F-BAD0-41D1FEC0DF47}" presName="node" presStyleLbl="node1" presStyleIdx="5" presStyleCnt="10">
        <dgm:presLayoutVars>
          <dgm:bulletEnabled val="1"/>
        </dgm:presLayoutVars>
      </dgm:prSet>
      <dgm:spPr/>
    </dgm:pt>
    <dgm:pt modelId="{3ECD7AD3-876E-44E8-9FDC-D8209FFE7161}" type="pres">
      <dgm:prSet presAssocID="{4F43CA52-BB7C-4845-B42F-B04C4DEF0054}" presName="sibTrans" presStyleLbl="sibTrans2D1" presStyleIdx="5" presStyleCnt="9"/>
      <dgm:spPr/>
    </dgm:pt>
    <dgm:pt modelId="{016BE935-43FA-4AE4-BE33-292A7D643CB6}" type="pres">
      <dgm:prSet presAssocID="{4F43CA52-BB7C-4845-B42F-B04C4DEF0054}" presName="connectorText" presStyleLbl="sibTrans2D1" presStyleIdx="5" presStyleCnt="9"/>
      <dgm:spPr/>
    </dgm:pt>
    <dgm:pt modelId="{EC7ECEE4-7DBB-4D4F-8285-11D79BD47001}" type="pres">
      <dgm:prSet presAssocID="{CB9F40F5-8C9C-47AA-88C2-C237794B7268}" presName="node" presStyleLbl="node1" presStyleIdx="6" presStyleCnt="10">
        <dgm:presLayoutVars>
          <dgm:bulletEnabled val="1"/>
        </dgm:presLayoutVars>
      </dgm:prSet>
      <dgm:spPr/>
    </dgm:pt>
    <dgm:pt modelId="{4B8A03FE-5632-4B37-AA81-C0EAA4A24F89}" type="pres">
      <dgm:prSet presAssocID="{4D62D634-4C3C-4234-AB49-ED33E89FCCC5}" presName="sibTrans" presStyleLbl="sibTrans2D1" presStyleIdx="6" presStyleCnt="9"/>
      <dgm:spPr/>
    </dgm:pt>
    <dgm:pt modelId="{4DA0E91F-D354-4FB4-ADC7-1A6273B9F4F7}" type="pres">
      <dgm:prSet presAssocID="{4D62D634-4C3C-4234-AB49-ED33E89FCCC5}" presName="connectorText" presStyleLbl="sibTrans2D1" presStyleIdx="6" presStyleCnt="9"/>
      <dgm:spPr/>
    </dgm:pt>
    <dgm:pt modelId="{21914223-9ED4-4FB9-9406-44C616CF59F5}" type="pres">
      <dgm:prSet presAssocID="{F19976AC-60E5-4A0A-AB3E-0CD722A389E5}" presName="node" presStyleLbl="node1" presStyleIdx="7" presStyleCnt="10">
        <dgm:presLayoutVars>
          <dgm:bulletEnabled val="1"/>
        </dgm:presLayoutVars>
      </dgm:prSet>
      <dgm:spPr/>
    </dgm:pt>
    <dgm:pt modelId="{B5AFF2D4-3D5A-4E3E-AF87-279B1C9FF2BB}" type="pres">
      <dgm:prSet presAssocID="{3FD7F91E-2D5D-41ED-AD96-451BF29FCAD3}" presName="sibTrans" presStyleLbl="sibTrans2D1" presStyleIdx="7" presStyleCnt="9"/>
      <dgm:spPr/>
    </dgm:pt>
    <dgm:pt modelId="{29CB8D91-345C-4291-A077-FB0C9A26E3A5}" type="pres">
      <dgm:prSet presAssocID="{3FD7F91E-2D5D-41ED-AD96-451BF29FCAD3}" presName="connectorText" presStyleLbl="sibTrans2D1" presStyleIdx="7" presStyleCnt="9"/>
      <dgm:spPr/>
    </dgm:pt>
    <dgm:pt modelId="{F85E462E-607D-46D7-843D-7F6FC0B43DD4}" type="pres">
      <dgm:prSet presAssocID="{5DDA299A-444C-4465-9570-D520300AF1BF}" presName="node" presStyleLbl="node1" presStyleIdx="8" presStyleCnt="10">
        <dgm:presLayoutVars>
          <dgm:bulletEnabled val="1"/>
        </dgm:presLayoutVars>
      </dgm:prSet>
      <dgm:spPr/>
    </dgm:pt>
    <dgm:pt modelId="{DF135C07-CE88-4BD5-8788-437E0400E140}" type="pres">
      <dgm:prSet presAssocID="{EBB55FD3-9845-4034-8313-EAA5E9B40C13}" presName="sibTrans" presStyleLbl="sibTrans2D1" presStyleIdx="8" presStyleCnt="9"/>
      <dgm:spPr/>
    </dgm:pt>
    <dgm:pt modelId="{AAD54034-35F9-4436-92EA-A2B9777C1D01}" type="pres">
      <dgm:prSet presAssocID="{EBB55FD3-9845-4034-8313-EAA5E9B40C13}" presName="connectorText" presStyleLbl="sibTrans2D1" presStyleIdx="8" presStyleCnt="9"/>
      <dgm:spPr/>
    </dgm:pt>
    <dgm:pt modelId="{37AA923D-8D57-4433-8DFA-7C67F31F783E}" type="pres">
      <dgm:prSet presAssocID="{E3C20E8A-083F-4965-B947-62CD03716BC8}" presName="node" presStyleLbl="node1" presStyleIdx="9" presStyleCnt="10">
        <dgm:presLayoutVars>
          <dgm:bulletEnabled val="1"/>
        </dgm:presLayoutVars>
      </dgm:prSet>
      <dgm:spPr/>
    </dgm:pt>
  </dgm:ptLst>
  <dgm:cxnLst>
    <dgm:cxn modelId="{5A272700-9B50-43BA-8474-4D527BD68891}" type="presOf" srcId="{797F63CA-1FB2-42BF-A0FE-01DC5E48EB9E}" destId="{9C9D4D46-05EC-4407-AC66-3C227D7ECED4}" srcOrd="1" destOrd="0" presId="urn:microsoft.com/office/officeart/2005/8/layout/process5"/>
    <dgm:cxn modelId="{99FE5300-FAC7-4FF1-B12B-6AF8A57F4241}" type="presOf" srcId="{5DDA299A-444C-4465-9570-D520300AF1BF}" destId="{F85E462E-607D-46D7-843D-7F6FC0B43DD4}" srcOrd="0" destOrd="0" presId="urn:microsoft.com/office/officeart/2005/8/layout/process5"/>
    <dgm:cxn modelId="{4F8F2D0C-E1B2-4580-B5D8-6447BBB96C1D}" type="presOf" srcId="{4D62D634-4C3C-4234-AB49-ED33E89FCCC5}" destId="{4DA0E91F-D354-4FB4-ADC7-1A6273B9F4F7}" srcOrd="1" destOrd="0" presId="urn:microsoft.com/office/officeart/2005/8/layout/process5"/>
    <dgm:cxn modelId="{BFC7520C-6D02-49CF-9562-4091ABE78634}" srcId="{134CC798-2692-4338-892A-687462FEAABB}" destId="{E3C20E8A-083F-4965-B947-62CD03716BC8}" srcOrd="9" destOrd="0" parTransId="{B82A3986-CD64-4472-815E-3E99FB3C65C4}" sibTransId="{B1972C4F-8003-4CBB-8A32-A2A5C98C4436}"/>
    <dgm:cxn modelId="{D6810B11-60AF-4A61-B8CB-1067B938DED8}" type="presOf" srcId="{84471A97-D7B9-41C5-8371-8974F28F3A26}" destId="{DAD930C6-242C-48F1-9904-41EC230B38DB}" srcOrd="0" destOrd="0" presId="urn:microsoft.com/office/officeart/2005/8/layout/process5"/>
    <dgm:cxn modelId="{2BF24112-0643-4E94-B10D-E1084355E3D5}" type="presOf" srcId="{E3C20E8A-083F-4965-B947-62CD03716BC8}" destId="{37AA923D-8D57-4433-8DFA-7C67F31F783E}" srcOrd="0" destOrd="0" presId="urn:microsoft.com/office/officeart/2005/8/layout/process5"/>
    <dgm:cxn modelId="{5525661F-9498-491F-8A40-A2FF2917C8B3}" srcId="{134CC798-2692-4338-892A-687462FEAABB}" destId="{CB9F40F5-8C9C-47AA-88C2-C237794B7268}" srcOrd="6" destOrd="0" parTransId="{F6505433-3DED-4841-AA2D-69573C4DBB55}" sibTransId="{4D62D634-4C3C-4234-AB49-ED33E89FCCC5}"/>
    <dgm:cxn modelId="{B0171122-8A46-4627-A6BE-CF1E33AB017B}" type="presOf" srcId="{CB9F40F5-8C9C-47AA-88C2-C237794B7268}" destId="{EC7ECEE4-7DBB-4D4F-8285-11D79BD47001}" srcOrd="0" destOrd="0" presId="urn:microsoft.com/office/officeart/2005/8/layout/process5"/>
    <dgm:cxn modelId="{AAFBA932-4DF4-4959-BBD0-1EE4D23D60AD}" type="presOf" srcId="{EBB55FD3-9845-4034-8313-EAA5E9B40C13}" destId="{DF135C07-CE88-4BD5-8788-437E0400E140}" srcOrd="0" destOrd="0" presId="urn:microsoft.com/office/officeart/2005/8/layout/process5"/>
    <dgm:cxn modelId="{AC4AD95D-81F5-4E6E-9093-829B20A6D3EC}" type="presOf" srcId="{BCF2DFE2-9B66-408E-BC3C-45A6CC3CE7A0}" destId="{79C5DCC6-40E4-4834-8342-D9D3AD59A1CD}" srcOrd="0" destOrd="0" presId="urn:microsoft.com/office/officeart/2005/8/layout/process5"/>
    <dgm:cxn modelId="{B67BEB62-080E-4F46-92B7-6AA687ACA399}" type="presOf" srcId="{4D62D634-4C3C-4234-AB49-ED33E89FCCC5}" destId="{4B8A03FE-5632-4B37-AA81-C0EAA4A24F89}" srcOrd="0" destOrd="0" presId="urn:microsoft.com/office/officeart/2005/8/layout/process5"/>
    <dgm:cxn modelId="{6C3F3F67-5C2E-4988-9072-D8B8267152E7}" type="presOf" srcId="{C9CC2B71-4BA7-4E21-B85C-485A8F968BA6}" destId="{F3A61653-D753-4548-95FC-D7376084A368}" srcOrd="0" destOrd="0" presId="urn:microsoft.com/office/officeart/2005/8/layout/process5"/>
    <dgm:cxn modelId="{FBAB2949-A958-4647-BCD8-55C193DC7A25}" type="presOf" srcId="{E746B2F4-F1A9-4B4C-9867-2BEDDB718465}" destId="{6A5BA378-4D98-41D1-AD36-49A339CB23FB}" srcOrd="1" destOrd="0" presId="urn:microsoft.com/office/officeart/2005/8/layout/process5"/>
    <dgm:cxn modelId="{8E04936C-C473-4C8A-AA44-BA38C49387AB}" srcId="{134CC798-2692-4338-892A-687462FEAABB}" destId="{F8289AEA-4837-43CA-8398-462CDF10AEE2}" srcOrd="2" destOrd="0" parTransId="{7765643A-329C-452D-945A-B081A85C5D57}" sibTransId="{797F63CA-1FB2-42BF-A0FE-01DC5E48EB9E}"/>
    <dgm:cxn modelId="{6A9C1374-B637-4088-8C00-E5CEE9FCF337}" type="presOf" srcId="{4E071965-B882-4A59-9AEF-7FBDE287141D}" destId="{939066CC-0B2F-4E16-BA2D-DCB0F3143EC6}" srcOrd="0" destOrd="0" presId="urn:microsoft.com/office/officeart/2005/8/layout/process5"/>
    <dgm:cxn modelId="{5AF6D874-760F-4962-B390-BD9B9EB09770}" srcId="{134CC798-2692-4338-892A-687462FEAABB}" destId="{EE8F44F0-EE1B-44CC-8C3B-C36E8764E366}" srcOrd="0" destOrd="0" parTransId="{30222959-7F50-4651-8023-21FF6259CB62}" sibTransId="{84471A97-D7B9-41C5-8371-8974F28F3A26}"/>
    <dgm:cxn modelId="{416EDB74-B08A-470E-8857-12E4C945C5CB}" type="presOf" srcId="{F19976AC-60E5-4A0A-AB3E-0CD722A389E5}" destId="{21914223-9ED4-4FB9-9406-44C616CF59F5}" srcOrd="0" destOrd="0" presId="urn:microsoft.com/office/officeart/2005/8/layout/process5"/>
    <dgm:cxn modelId="{E64A997B-C8E1-43E5-9235-E18041C7B469}" type="presOf" srcId="{134CC798-2692-4338-892A-687462FEAABB}" destId="{2B4D6FAF-BCA0-450B-8CB7-FAC9E81F03CA}" srcOrd="0" destOrd="0" presId="urn:microsoft.com/office/officeart/2005/8/layout/process5"/>
    <dgm:cxn modelId="{A9072C8A-0EA6-4FD3-81CF-1FB3A0814804}" type="presOf" srcId="{797F63CA-1FB2-42BF-A0FE-01DC5E48EB9E}" destId="{831C3958-29C7-4472-900D-4522E52697F9}" srcOrd="0" destOrd="0" presId="urn:microsoft.com/office/officeart/2005/8/layout/process5"/>
    <dgm:cxn modelId="{05E90F8B-1952-44BF-9081-7C6A8E6D622A}" type="presOf" srcId="{3FD7F91E-2D5D-41ED-AD96-451BF29FCAD3}" destId="{29CB8D91-345C-4291-A077-FB0C9A26E3A5}" srcOrd="1" destOrd="0" presId="urn:microsoft.com/office/officeart/2005/8/layout/process5"/>
    <dgm:cxn modelId="{8AE4568B-181F-4A5A-B62B-A0B07EBE675F}" type="presOf" srcId="{E746B2F4-F1A9-4B4C-9867-2BEDDB718465}" destId="{556AEE05-5170-44DF-8EB1-4BC2F796E627}" srcOrd="0" destOrd="0" presId="urn:microsoft.com/office/officeart/2005/8/layout/process5"/>
    <dgm:cxn modelId="{F7EDC592-6AF1-4BDC-ACA1-88F9E5811C32}" type="presOf" srcId="{3FD7F91E-2D5D-41ED-AD96-451BF29FCAD3}" destId="{B5AFF2D4-3D5A-4E3E-AF87-279B1C9FF2BB}" srcOrd="0" destOrd="0" presId="urn:microsoft.com/office/officeart/2005/8/layout/process5"/>
    <dgm:cxn modelId="{6A7F0D98-C6D8-47BB-82E8-8BBA283832A1}" type="presOf" srcId="{F8289AEA-4837-43CA-8398-462CDF10AEE2}" destId="{068928AF-D7A6-4FBA-B929-9666250D5943}" srcOrd="0" destOrd="0" presId="urn:microsoft.com/office/officeart/2005/8/layout/process5"/>
    <dgm:cxn modelId="{49E068A0-DDA0-458E-BE0A-A1152485915E}" type="presOf" srcId="{104419A1-5387-4079-8933-4047DEE072E8}" destId="{7C1E657C-0CD7-41FC-B1C5-6574A691D45A}" srcOrd="0" destOrd="0" presId="urn:microsoft.com/office/officeart/2005/8/layout/process5"/>
    <dgm:cxn modelId="{4145E7A0-2C79-4221-90C2-55139C00CA97}" srcId="{134CC798-2692-4338-892A-687462FEAABB}" destId="{F19976AC-60E5-4A0A-AB3E-0CD722A389E5}" srcOrd="7" destOrd="0" parTransId="{765A74A1-4AD3-4246-97E1-BCD23ECD7B08}" sibTransId="{3FD7F91E-2D5D-41ED-AD96-451BF29FCAD3}"/>
    <dgm:cxn modelId="{F4604DA2-165D-47AC-83B0-3945254A9DA8}" srcId="{134CC798-2692-4338-892A-687462FEAABB}" destId="{C9CC2B71-4BA7-4E21-B85C-485A8F968BA6}" srcOrd="4" destOrd="0" parTransId="{969DCF98-7244-4E73-B073-8870B581E82E}" sibTransId="{4E071965-B882-4A59-9AEF-7FBDE287141D}"/>
    <dgm:cxn modelId="{117F22B2-2F15-444E-9A0C-7BD1C64010F0}" type="presOf" srcId="{EBB55FD3-9845-4034-8313-EAA5E9B40C13}" destId="{AAD54034-35F9-4436-92EA-A2B9777C1D01}" srcOrd="1" destOrd="0" presId="urn:microsoft.com/office/officeart/2005/8/layout/process5"/>
    <dgm:cxn modelId="{B9D29CB9-3A0C-4079-B262-69B19A95AD01}" srcId="{134CC798-2692-4338-892A-687462FEAABB}" destId="{5DDA299A-444C-4465-9570-D520300AF1BF}" srcOrd="8" destOrd="0" parTransId="{91212774-31C3-4F7C-8250-8E8AC9EFDE84}" sibTransId="{EBB55FD3-9845-4034-8313-EAA5E9B40C13}"/>
    <dgm:cxn modelId="{823355BB-1127-4353-8502-8F0C2DA6728D}" type="presOf" srcId="{4F43CA52-BB7C-4845-B42F-B04C4DEF0054}" destId="{3ECD7AD3-876E-44E8-9FDC-D8209FFE7161}" srcOrd="0" destOrd="0" presId="urn:microsoft.com/office/officeart/2005/8/layout/process5"/>
    <dgm:cxn modelId="{EAB462C5-C1DB-4DC7-83DB-C4811B2CD22E}" type="presOf" srcId="{84471A97-D7B9-41C5-8371-8974F28F3A26}" destId="{B0631B15-C567-4325-A3BC-35B6C86C96FD}" srcOrd="1" destOrd="0" presId="urn:microsoft.com/office/officeart/2005/8/layout/process5"/>
    <dgm:cxn modelId="{41D3EFC5-1229-4C44-93C6-A73F6A94A53F}" type="presOf" srcId="{BCF2DFE2-9B66-408E-BC3C-45A6CC3CE7A0}" destId="{BD3E24DA-F291-4C05-AD6F-9B0311B54AF6}" srcOrd="1" destOrd="0" presId="urn:microsoft.com/office/officeart/2005/8/layout/process5"/>
    <dgm:cxn modelId="{27EEC0CB-66F6-45D6-8BCE-4FFAF4C10BF1}" srcId="{134CC798-2692-4338-892A-687462FEAABB}" destId="{104419A1-5387-4079-8933-4047DEE072E8}" srcOrd="1" destOrd="0" parTransId="{F16677A7-6216-4894-B79C-599517C734F3}" sibTransId="{BCF2DFE2-9B66-408E-BC3C-45A6CC3CE7A0}"/>
    <dgm:cxn modelId="{8B2484CD-C5F6-43F6-BB8D-902EB0977D5E}" type="presOf" srcId="{EE8F44F0-EE1B-44CC-8C3B-C36E8764E366}" destId="{FE4A01C0-FF61-43AF-AD9C-9608C1A100D1}" srcOrd="0" destOrd="0" presId="urn:microsoft.com/office/officeart/2005/8/layout/process5"/>
    <dgm:cxn modelId="{12F6DECE-8C4D-4F71-912A-B887FD6D26D3}" srcId="{134CC798-2692-4338-892A-687462FEAABB}" destId="{1D87CA5D-0F94-425F-BAD0-41D1FEC0DF47}" srcOrd="5" destOrd="0" parTransId="{A87A7A21-16C9-44FB-8595-C496A4F51D51}" sibTransId="{4F43CA52-BB7C-4845-B42F-B04C4DEF0054}"/>
    <dgm:cxn modelId="{B7A16CDD-CA74-46A9-96D4-38011A7FA923}" type="presOf" srcId="{E5F27357-6AFB-4D22-9062-B14EA2F34D14}" destId="{47876182-66C6-41BB-BA17-99850AD463D6}" srcOrd="0" destOrd="0" presId="urn:microsoft.com/office/officeart/2005/8/layout/process5"/>
    <dgm:cxn modelId="{60ECFAEA-C120-498B-A6D7-8F2A2E03F72D}" type="presOf" srcId="{1D87CA5D-0F94-425F-BAD0-41D1FEC0DF47}" destId="{4150F3A4-C99D-433C-B597-AD9C86EEDA10}" srcOrd="0" destOrd="0" presId="urn:microsoft.com/office/officeart/2005/8/layout/process5"/>
    <dgm:cxn modelId="{72235CFD-AE30-4CD2-AF9A-5A63A15B7651}" type="presOf" srcId="{4F43CA52-BB7C-4845-B42F-B04C4DEF0054}" destId="{016BE935-43FA-4AE4-BE33-292A7D643CB6}" srcOrd="1" destOrd="0" presId="urn:microsoft.com/office/officeart/2005/8/layout/process5"/>
    <dgm:cxn modelId="{952F3AFE-F727-4220-9BF8-EE0F55BC4E66}" type="presOf" srcId="{4E071965-B882-4A59-9AEF-7FBDE287141D}" destId="{5BB3017F-8167-4639-91F8-512D806BC236}" srcOrd="1" destOrd="0" presId="urn:microsoft.com/office/officeart/2005/8/layout/process5"/>
    <dgm:cxn modelId="{59E0A2FF-DCEA-43E1-B66D-B2199008D1D5}" srcId="{134CC798-2692-4338-892A-687462FEAABB}" destId="{E5F27357-6AFB-4D22-9062-B14EA2F34D14}" srcOrd="3" destOrd="0" parTransId="{862482BB-4829-4CA8-8CED-CB93D5D72B72}" sibTransId="{E746B2F4-F1A9-4B4C-9867-2BEDDB718465}"/>
    <dgm:cxn modelId="{3715FABA-12DC-4486-BD15-99F6167E12BD}" type="presParOf" srcId="{2B4D6FAF-BCA0-450B-8CB7-FAC9E81F03CA}" destId="{FE4A01C0-FF61-43AF-AD9C-9608C1A100D1}" srcOrd="0" destOrd="0" presId="urn:microsoft.com/office/officeart/2005/8/layout/process5"/>
    <dgm:cxn modelId="{C8C15A13-3FA5-4DC5-98FC-811B1D186EC0}" type="presParOf" srcId="{2B4D6FAF-BCA0-450B-8CB7-FAC9E81F03CA}" destId="{DAD930C6-242C-48F1-9904-41EC230B38DB}" srcOrd="1" destOrd="0" presId="urn:microsoft.com/office/officeart/2005/8/layout/process5"/>
    <dgm:cxn modelId="{93124C67-B0B7-4A55-898E-2DB6A6299EEA}" type="presParOf" srcId="{DAD930C6-242C-48F1-9904-41EC230B38DB}" destId="{B0631B15-C567-4325-A3BC-35B6C86C96FD}" srcOrd="0" destOrd="0" presId="urn:microsoft.com/office/officeart/2005/8/layout/process5"/>
    <dgm:cxn modelId="{D600D9AA-1583-42BE-9BF7-E8F7F0B809A1}" type="presParOf" srcId="{2B4D6FAF-BCA0-450B-8CB7-FAC9E81F03CA}" destId="{7C1E657C-0CD7-41FC-B1C5-6574A691D45A}" srcOrd="2" destOrd="0" presId="urn:microsoft.com/office/officeart/2005/8/layout/process5"/>
    <dgm:cxn modelId="{F4BC7DEE-4488-4AFA-8068-3A65188154F1}" type="presParOf" srcId="{2B4D6FAF-BCA0-450B-8CB7-FAC9E81F03CA}" destId="{79C5DCC6-40E4-4834-8342-D9D3AD59A1CD}" srcOrd="3" destOrd="0" presId="urn:microsoft.com/office/officeart/2005/8/layout/process5"/>
    <dgm:cxn modelId="{C85A618B-5697-4394-8C68-796146FE71CC}" type="presParOf" srcId="{79C5DCC6-40E4-4834-8342-D9D3AD59A1CD}" destId="{BD3E24DA-F291-4C05-AD6F-9B0311B54AF6}" srcOrd="0" destOrd="0" presId="urn:microsoft.com/office/officeart/2005/8/layout/process5"/>
    <dgm:cxn modelId="{1EC91082-E6EC-40F5-9347-B236FC2FCC6D}" type="presParOf" srcId="{2B4D6FAF-BCA0-450B-8CB7-FAC9E81F03CA}" destId="{068928AF-D7A6-4FBA-B929-9666250D5943}" srcOrd="4" destOrd="0" presId="urn:microsoft.com/office/officeart/2005/8/layout/process5"/>
    <dgm:cxn modelId="{4FC26948-258E-4356-919A-AD4B177873A2}" type="presParOf" srcId="{2B4D6FAF-BCA0-450B-8CB7-FAC9E81F03CA}" destId="{831C3958-29C7-4472-900D-4522E52697F9}" srcOrd="5" destOrd="0" presId="urn:microsoft.com/office/officeart/2005/8/layout/process5"/>
    <dgm:cxn modelId="{7C768AF1-A01A-4A07-8957-9F97C2D35E27}" type="presParOf" srcId="{831C3958-29C7-4472-900D-4522E52697F9}" destId="{9C9D4D46-05EC-4407-AC66-3C227D7ECED4}" srcOrd="0" destOrd="0" presId="urn:microsoft.com/office/officeart/2005/8/layout/process5"/>
    <dgm:cxn modelId="{BBE9147E-2F85-4C01-892F-2D68404EBC20}" type="presParOf" srcId="{2B4D6FAF-BCA0-450B-8CB7-FAC9E81F03CA}" destId="{47876182-66C6-41BB-BA17-99850AD463D6}" srcOrd="6" destOrd="0" presId="urn:microsoft.com/office/officeart/2005/8/layout/process5"/>
    <dgm:cxn modelId="{DCE81DC1-66DD-4CE7-B2F5-1C34C85100B9}" type="presParOf" srcId="{2B4D6FAF-BCA0-450B-8CB7-FAC9E81F03CA}" destId="{556AEE05-5170-44DF-8EB1-4BC2F796E627}" srcOrd="7" destOrd="0" presId="urn:microsoft.com/office/officeart/2005/8/layout/process5"/>
    <dgm:cxn modelId="{0137E74A-BE40-499C-9F3C-080D16797AB1}" type="presParOf" srcId="{556AEE05-5170-44DF-8EB1-4BC2F796E627}" destId="{6A5BA378-4D98-41D1-AD36-49A339CB23FB}" srcOrd="0" destOrd="0" presId="urn:microsoft.com/office/officeart/2005/8/layout/process5"/>
    <dgm:cxn modelId="{6A35D63C-23D0-4F1A-AE52-EB4A7FE84FAB}" type="presParOf" srcId="{2B4D6FAF-BCA0-450B-8CB7-FAC9E81F03CA}" destId="{F3A61653-D753-4548-95FC-D7376084A368}" srcOrd="8" destOrd="0" presId="urn:microsoft.com/office/officeart/2005/8/layout/process5"/>
    <dgm:cxn modelId="{F1AC8650-5072-434F-A6C6-0BB15A396643}" type="presParOf" srcId="{2B4D6FAF-BCA0-450B-8CB7-FAC9E81F03CA}" destId="{939066CC-0B2F-4E16-BA2D-DCB0F3143EC6}" srcOrd="9" destOrd="0" presId="urn:microsoft.com/office/officeart/2005/8/layout/process5"/>
    <dgm:cxn modelId="{32E3255E-346A-4940-ADDD-A496806848D0}" type="presParOf" srcId="{939066CC-0B2F-4E16-BA2D-DCB0F3143EC6}" destId="{5BB3017F-8167-4639-91F8-512D806BC236}" srcOrd="0" destOrd="0" presId="urn:microsoft.com/office/officeart/2005/8/layout/process5"/>
    <dgm:cxn modelId="{02EC2990-E665-4607-9F14-5F6AFCD09423}" type="presParOf" srcId="{2B4D6FAF-BCA0-450B-8CB7-FAC9E81F03CA}" destId="{4150F3A4-C99D-433C-B597-AD9C86EEDA10}" srcOrd="10" destOrd="0" presId="urn:microsoft.com/office/officeart/2005/8/layout/process5"/>
    <dgm:cxn modelId="{E80B08DA-2803-4927-9C81-FAE97B7A283D}" type="presParOf" srcId="{2B4D6FAF-BCA0-450B-8CB7-FAC9E81F03CA}" destId="{3ECD7AD3-876E-44E8-9FDC-D8209FFE7161}" srcOrd="11" destOrd="0" presId="urn:microsoft.com/office/officeart/2005/8/layout/process5"/>
    <dgm:cxn modelId="{C8F85725-111A-482F-90AD-A0D83FF7F80D}" type="presParOf" srcId="{3ECD7AD3-876E-44E8-9FDC-D8209FFE7161}" destId="{016BE935-43FA-4AE4-BE33-292A7D643CB6}" srcOrd="0" destOrd="0" presId="urn:microsoft.com/office/officeart/2005/8/layout/process5"/>
    <dgm:cxn modelId="{9C6A2EC7-0FD5-4AF4-B492-4A2D55D364D9}" type="presParOf" srcId="{2B4D6FAF-BCA0-450B-8CB7-FAC9E81F03CA}" destId="{EC7ECEE4-7DBB-4D4F-8285-11D79BD47001}" srcOrd="12" destOrd="0" presId="urn:microsoft.com/office/officeart/2005/8/layout/process5"/>
    <dgm:cxn modelId="{856F5800-6A95-4FBC-BA93-F982770FB81B}" type="presParOf" srcId="{2B4D6FAF-BCA0-450B-8CB7-FAC9E81F03CA}" destId="{4B8A03FE-5632-4B37-AA81-C0EAA4A24F89}" srcOrd="13" destOrd="0" presId="urn:microsoft.com/office/officeart/2005/8/layout/process5"/>
    <dgm:cxn modelId="{FFA1F729-EDD3-488D-A88F-3928C5B206C6}" type="presParOf" srcId="{4B8A03FE-5632-4B37-AA81-C0EAA4A24F89}" destId="{4DA0E91F-D354-4FB4-ADC7-1A6273B9F4F7}" srcOrd="0" destOrd="0" presId="urn:microsoft.com/office/officeart/2005/8/layout/process5"/>
    <dgm:cxn modelId="{31ED8E65-89E7-4A6E-97BE-AE1237578252}" type="presParOf" srcId="{2B4D6FAF-BCA0-450B-8CB7-FAC9E81F03CA}" destId="{21914223-9ED4-4FB9-9406-44C616CF59F5}" srcOrd="14" destOrd="0" presId="urn:microsoft.com/office/officeart/2005/8/layout/process5"/>
    <dgm:cxn modelId="{22008F68-2A40-4F84-92BA-BC01C9865B4F}" type="presParOf" srcId="{2B4D6FAF-BCA0-450B-8CB7-FAC9E81F03CA}" destId="{B5AFF2D4-3D5A-4E3E-AF87-279B1C9FF2BB}" srcOrd="15" destOrd="0" presId="urn:microsoft.com/office/officeart/2005/8/layout/process5"/>
    <dgm:cxn modelId="{E5C6E3F5-2AAE-4B64-B3E8-A90B65797030}" type="presParOf" srcId="{B5AFF2D4-3D5A-4E3E-AF87-279B1C9FF2BB}" destId="{29CB8D91-345C-4291-A077-FB0C9A26E3A5}" srcOrd="0" destOrd="0" presId="urn:microsoft.com/office/officeart/2005/8/layout/process5"/>
    <dgm:cxn modelId="{BA777B1D-6211-4FB4-B479-FFCE53B97401}" type="presParOf" srcId="{2B4D6FAF-BCA0-450B-8CB7-FAC9E81F03CA}" destId="{F85E462E-607D-46D7-843D-7F6FC0B43DD4}" srcOrd="16" destOrd="0" presId="urn:microsoft.com/office/officeart/2005/8/layout/process5"/>
    <dgm:cxn modelId="{926D7E55-45AB-48C1-9ABA-B874EBBB5D6D}" type="presParOf" srcId="{2B4D6FAF-BCA0-450B-8CB7-FAC9E81F03CA}" destId="{DF135C07-CE88-4BD5-8788-437E0400E140}" srcOrd="17" destOrd="0" presId="urn:microsoft.com/office/officeart/2005/8/layout/process5"/>
    <dgm:cxn modelId="{06EBC7C5-17DE-4DF6-A367-BF46A5C99B7A}" type="presParOf" srcId="{DF135C07-CE88-4BD5-8788-437E0400E140}" destId="{AAD54034-35F9-4436-92EA-A2B9777C1D01}" srcOrd="0" destOrd="0" presId="urn:microsoft.com/office/officeart/2005/8/layout/process5"/>
    <dgm:cxn modelId="{B0547A53-5FF6-47AD-A86A-0BC3ABE6BB40}" type="presParOf" srcId="{2B4D6FAF-BCA0-450B-8CB7-FAC9E81F03CA}" destId="{37AA923D-8D57-4433-8DFA-7C67F31F783E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4CC798-2692-4338-892A-687462FEAABB}" type="doc">
      <dgm:prSet loTypeId="urn:microsoft.com/office/officeart/2005/8/layout/process5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EE8F44F0-EE1B-44CC-8C3B-C36E8764E366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 Heart Extraction</a:t>
          </a:r>
          <a:endParaRPr lang="en-US"/>
        </a:p>
      </dgm:t>
    </dgm:pt>
    <dgm:pt modelId="{30222959-7F50-4651-8023-21FF6259CB62}" type="parTrans" cxnId="{5AF6D874-760F-4962-B390-BD9B9EB09770}">
      <dgm:prSet/>
      <dgm:spPr/>
      <dgm:t>
        <a:bodyPr/>
        <a:lstStyle/>
        <a:p>
          <a:endParaRPr lang="en-US"/>
        </a:p>
      </dgm:t>
    </dgm:pt>
    <dgm:pt modelId="{84471A97-D7B9-41C5-8371-8974F28F3A26}" type="sibTrans" cxnId="{5AF6D874-760F-4962-B390-BD9B9EB09770}">
      <dgm:prSet/>
      <dgm:spPr/>
      <dgm:t>
        <a:bodyPr/>
        <a:lstStyle/>
        <a:p>
          <a:endParaRPr lang="en-US"/>
        </a:p>
      </dgm:t>
    </dgm:pt>
    <dgm:pt modelId="{104419A1-5387-4079-8933-4047DEE072E8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Langendorff Perfusion</a:t>
          </a:r>
          <a:endParaRPr lang="en-US"/>
        </a:p>
      </dgm:t>
    </dgm:pt>
    <dgm:pt modelId="{F16677A7-6216-4894-B79C-599517C734F3}" type="parTrans" cxnId="{27EEC0CB-66F6-45D6-8BCE-4FFAF4C10BF1}">
      <dgm:prSet/>
      <dgm:spPr/>
      <dgm:t>
        <a:bodyPr/>
        <a:lstStyle/>
        <a:p>
          <a:endParaRPr lang="en-US"/>
        </a:p>
      </dgm:t>
    </dgm:pt>
    <dgm:pt modelId="{BCF2DFE2-9B66-408E-BC3C-45A6CC3CE7A0}" type="sibTrans" cxnId="{27EEC0CB-66F6-45D6-8BCE-4FFAF4C10BF1}">
      <dgm:prSet/>
      <dgm:spPr/>
      <dgm:t>
        <a:bodyPr/>
        <a:lstStyle/>
        <a:p>
          <a:endParaRPr lang="en-US"/>
        </a:p>
      </dgm:t>
    </dgm:pt>
    <dgm:pt modelId="{F8289AEA-4837-43CA-8398-462CDF10AEE2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Clearing (CLARITY/CUBIC)</a:t>
          </a:r>
          <a:endParaRPr lang="en-US"/>
        </a:p>
      </dgm:t>
    </dgm:pt>
    <dgm:pt modelId="{7765643A-329C-452D-945A-B081A85C5D57}" type="parTrans" cxnId="{8E04936C-C473-4C8A-AA44-BA38C49387AB}">
      <dgm:prSet/>
      <dgm:spPr/>
      <dgm:t>
        <a:bodyPr/>
        <a:lstStyle/>
        <a:p>
          <a:endParaRPr lang="en-US"/>
        </a:p>
      </dgm:t>
    </dgm:pt>
    <dgm:pt modelId="{797F63CA-1FB2-42BF-A0FE-01DC5E48EB9E}" type="sibTrans" cxnId="{8E04936C-C473-4C8A-AA44-BA38C49387AB}">
      <dgm:prSet/>
      <dgm:spPr/>
      <dgm:t>
        <a:bodyPr/>
        <a:lstStyle/>
        <a:p>
          <a:endParaRPr lang="en-US"/>
        </a:p>
      </dgm:t>
    </dgm:pt>
    <dgm:pt modelId="{E5F27357-6AFB-4D22-9062-B14EA2F34D14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Staining</a:t>
          </a:r>
          <a:endParaRPr lang="en-US"/>
        </a:p>
      </dgm:t>
    </dgm:pt>
    <dgm:pt modelId="{862482BB-4829-4CA8-8CED-CB93D5D72B72}" type="parTrans" cxnId="{59E0A2FF-DCEA-43E1-B66D-B2199008D1D5}">
      <dgm:prSet/>
      <dgm:spPr/>
      <dgm:t>
        <a:bodyPr/>
        <a:lstStyle/>
        <a:p>
          <a:endParaRPr lang="en-US"/>
        </a:p>
      </dgm:t>
    </dgm:pt>
    <dgm:pt modelId="{E746B2F4-F1A9-4B4C-9867-2BEDDB718465}" type="sibTrans" cxnId="{59E0A2FF-DCEA-43E1-B66D-B2199008D1D5}">
      <dgm:prSet/>
      <dgm:spPr/>
      <dgm:t>
        <a:bodyPr/>
        <a:lstStyle/>
        <a:p>
          <a:endParaRPr lang="en-US"/>
        </a:p>
      </dgm:t>
    </dgm:pt>
    <dgm:pt modelId="{C9CC2B71-4BA7-4E21-B85C-485A8F968BA6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Mounting, RI matching</a:t>
          </a:r>
          <a:endParaRPr lang="en-US"/>
        </a:p>
      </dgm:t>
    </dgm:pt>
    <dgm:pt modelId="{969DCF98-7244-4E73-B073-8870B581E82E}" type="parTrans" cxnId="{F4604DA2-165D-47AC-83B0-3945254A9DA8}">
      <dgm:prSet/>
      <dgm:spPr/>
      <dgm:t>
        <a:bodyPr/>
        <a:lstStyle/>
        <a:p>
          <a:endParaRPr lang="en-US"/>
        </a:p>
      </dgm:t>
    </dgm:pt>
    <dgm:pt modelId="{4E071965-B882-4A59-9AEF-7FBDE287141D}" type="sibTrans" cxnId="{F4604DA2-165D-47AC-83B0-3945254A9DA8}">
      <dgm:prSet/>
      <dgm:spPr/>
      <dgm:t>
        <a:bodyPr/>
        <a:lstStyle/>
        <a:p>
          <a:endParaRPr lang="en-US"/>
        </a:p>
      </dgm:t>
    </dgm:pt>
    <dgm:pt modelId="{1D87CA5D-0F94-425F-BAD0-41D1FEC0DF47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Cellular Resolution Imaging </a:t>
          </a:r>
        </a:p>
      </dgm:t>
    </dgm:pt>
    <dgm:pt modelId="{A87A7A21-16C9-44FB-8595-C496A4F51D51}" type="parTrans" cxnId="{12F6DECE-8C4D-4F71-912A-B887FD6D26D3}">
      <dgm:prSet/>
      <dgm:spPr/>
      <dgm:t>
        <a:bodyPr/>
        <a:lstStyle/>
        <a:p>
          <a:endParaRPr lang="en-GB"/>
        </a:p>
      </dgm:t>
    </dgm:pt>
    <dgm:pt modelId="{4F43CA52-BB7C-4845-B42F-B04C4DEF0054}" type="sibTrans" cxnId="{12F6DECE-8C4D-4F71-912A-B887FD6D26D3}">
      <dgm:prSet/>
      <dgm:spPr/>
      <dgm:t>
        <a:bodyPr/>
        <a:lstStyle/>
        <a:p>
          <a:endParaRPr lang="en-US"/>
        </a:p>
      </dgm:t>
    </dgm:pt>
    <dgm:pt modelId="{CB9F40F5-8C9C-47AA-88C2-C237794B7268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Post Processing</a:t>
          </a:r>
        </a:p>
      </dgm:t>
    </dgm:pt>
    <dgm:pt modelId="{F6505433-3DED-4841-AA2D-69573C4DBB55}" type="parTrans" cxnId="{5525661F-9498-491F-8A40-A2FF2917C8B3}">
      <dgm:prSet/>
      <dgm:spPr/>
      <dgm:t>
        <a:bodyPr/>
        <a:lstStyle/>
        <a:p>
          <a:endParaRPr lang="en-GB"/>
        </a:p>
      </dgm:t>
    </dgm:pt>
    <dgm:pt modelId="{4D62D634-4C3C-4234-AB49-ED33E89FCCC5}" type="sibTrans" cxnId="{5525661F-9498-491F-8A40-A2FF2917C8B3}">
      <dgm:prSet/>
      <dgm:spPr/>
      <dgm:t>
        <a:bodyPr/>
        <a:lstStyle/>
        <a:p>
          <a:endParaRPr lang="en-US"/>
        </a:p>
      </dgm:t>
    </dgm:pt>
    <dgm:pt modelId="{F19976AC-60E5-4A0A-AB3E-0CD722A389E5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Data Analysis</a:t>
          </a:r>
        </a:p>
      </dgm:t>
    </dgm:pt>
    <dgm:pt modelId="{765A74A1-4AD3-4246-97E1-BCD23ECD7B08}" type="parTrans" cxnId="{4145E7A0-2C79-4221-90C2-55139C00CA97}">
      <dgm:prSet/>
      <dgm:spPr/>
      <dgm:t>
        <a:bodyPr/>
        <a:lstStyle/>
        <a:p>
          <a:endParaRPr lang="en-GB"/>
        </a:p>
      </dgm:t>
    </dgm:pt>
    <dgm:pt modelId="{3FD7F91E-2D5D-41ED-AD96-451BF29FCAD3}" type="sibTrans" cxnId="{4145E7A0-2C79-4221-90C2-55139C00CA97}">
      <dgm:prSet/>
      <dgm:spPr/>
      <dgm:t>
        <a:bodyPr/>
        <a:lstStyle/>
        <a:p>
          <a:endParaRPr lang="en-US"/>
        </a:p>
      </dgm:t>
    </dgm:pt>
    <dgm:pt modelId="{5DDA299A-444C-4465-9570-D520300AF1BF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Statistcal Analysis</a:t>
          </a:r>
        </a:p>
      </dgm:t>
    </dgm:pt>
    <dgm:pt modelId="{91212774-31C3-4F7C-8250-8E8AC9EFDE84}" type="parTrans" cxnId="{B9D29CB9-3A0C-4079-B262-69B19A95AD01}">
      <dgm:prSet/>
      <dgm:spPr/>
      <dgm:t>
        <a:bodyPr/>
        <a:lstStyle/>
        <a:p>
          <a:endParaRPr lang="en-GB"/>
        </a:p>
      </dgm:t>
    </dgm:pt>
    <dgm:pt modelId="{EBB55FD3-9845-4034-8313-EAA5E9B40C13}" type="sibTrans" cxnId="{B9D29CB9-3A0C-4079-B262-69B19A95AD01}">
      <dgm:prSet/>
      <dgm:spPr/>
      <dgm:t>
        <a:bodyPr/>
        <a:lstStyle/>
        <a:p>
          <a:endParaRPr lang="en-US"/>
        </a:p>
      </dgm:t>
    </dgm:pt>
    <dgm:pt modelId="{E3C20E8A-083F-4965-B947-62CD03716BC8}">
      <dgm:prSet phldr="0"/>
      <dgm:spPr/>
      <dgm:t>
        <a:bodyPr/>
        <a:lstStyle/>
        <a:p>
          <a:r>
            <a:rPr lang="en-US" dirty="0">
              <a:latin typeface="Calibri Light" panose="020F0302020204030204"/>
            </a:rPr>
            <a:t>Quantitative Comparisons</a:t>
          </a:r>
          <a:endParaRPr lang="en-US" dirty="0"/>
        </a:p>
      </dgm:t>
    </dgm:pt>
    <dgm:pt modelId="{B82A3986-CD64-4472-815E-3E99FB3C65C4}" type="parTrans" cxnId="{BFC7520C-6D02-49CF-9562-4091ABE78634}">
      <dgm:prSet/>
      <dgm:spPr/>
      <dgm:t>
        <a:bodyPr/>
        <a:lstStyle/>
        <a:p>
          <a:endParaRPr lang="en-GB"/>
        </a:p>
      </dgm:t>
    </dgm:pt>
    <dgm:pt modelId="{B1972C4F-8003-4CBB-8A32-A2A5C98C4436}" type="sibTrans" cxnId="{BFC7520C-6D02-49CF-9562-4091ABE78634}">
      <dgm:prSet/>
      <dgm:spPr/>
      <dgm:t>
        <a:bodyPr/>
        <a:lstStyle/>
        <a:p>
          <a:endParaRPr lang="en-GB"/>
        </a:p>
      </dgm:t>
    </dgm:pt>
    <dgm:pt modelId="{2B4D6FAF-BCA0-450B-8CB7-FAC9E81F03CA}" type="pres">
      <dgm:prSet presAssocID="{134CC798-2692-4338-892A-687462FEAABB}" presName="diagram" presStyleCnt="0">
        <dgm:presLayoutVars>
          <dgm:dir/>
          <dgm:resizeHandles val="exact"/>
        </dgm:presLayoutVars>
      </dgm:prSet>
      <dgm:spPr/>
    </dgm:pt>
    <dgm:pt modelId="{FE4A01C0-FF61-43AF-AD9C-9608C1A100D1}" type="pres">
      <dgm:prSet presAssocID="{EE8F44F0-EE1B-44CC-8C3B-C36E8764E366}" presName="node" presStyleLbl="node1" presStyleIdx="0" presStyleCnt="10">
        <dgm:presLayoutVars>
          <dgm:bulletEnabled val="1"/>
        </dgm:presLayoutVars>
      </dgm:prSet>
      <dgm:spPr/>
    </dgm:pt>
    <dgm:pt modelId="{DAD930C6-242C-48F1-9904-41EC230B38DB}" type="pres">
      <dgm:prSet presAssocID="{84471A97-D7B9-41C5-8371-8974F28F3A26}" presName="sibTrans" presStyleLbl="sibTrans2D1" presStyleIdx="0" presStyleCnt="9"/>
      <dgm:spPr/>
    </dgm:pt>
    <dgm:pt modelId="{B0631B15-C567-4325-A3BC-35B6C86C96FD}" type="pres">
      <dgm:prSet presAssocID="{84471A97-D7B9-41C5-8371-8974F28F3A26}" presName="connectorText" presStyleLbl="sibTrans2D1" presStyleIdx="0" presStyleCnt="9"/>
      <dgm:spPr/>
    </dgm:pt>
    <dgm:pt modelId="{7C1E657C-0CD7-41FC-B1C5-6574A691D45A}" type="pres">
      <dgm:prSet presAssocID="{104419A1-5387-4079-8933-4047DEE072E8}" presName="node" presStyleLbl="node1" presStyleIdx="1" presStyleCnt="10">
        <dgm:presLayoutVars>
          <dgm:bulletEnabled val="1"/>
        </dgm:presLayoutVars>
      </dgm:prSet>
      <dgm:spPr/>
    </dgm:pt>
    <dgm:pt modelId="{79C5DCC6-40E4-4834-8342-D9D3AD59A1CD}" type="pres">
      <dgm:prSet presAssocID="{BCF2DFE2-9B66-408E-BC3C-45A6CC3CE7A0}" presName="sibTrans" presStyleLbl="sibTrans2D1" presStyleIdx="1" presStyleCnt="9"/>
      <dgm:spPr/>
    </dgm:pt>
    <dgm:pt modelId="{BD3E24DA-F291-4C05-AD6F-9B0311B54AF6}" type="pres">
      <dgm:prSet presAssocID="{BCF2DFE2-9B66-408E-BC3C-45A6CC3CE7A0}" presName="connectorText" presStyleLbl="sibTrans2D1" presStyleIdx="1" presStyleCnt="9"/>
      <dgm:spPr/>
    </dgm:pt>
    <dgm:pt modelId="{068928AF-D7A6-4FBA-B929-9666250D5943}" type="pres">
      <dgm:prSet presAssocID="{F8289AEA-4837-43CA-8398-462CDF10AEE2}" presName="node" presStyleLbl="node1" presStyleIdx="2" presStyleCnt="10">
        <dgm:presLayoutVars>
          <dgm:bulletEnabled val="1"/>
        </dgm:presLayoutVars>
      </dgm:prSet>
      <dgm:spPr/>
    </dgm:pt>
    <dgm:pt modelId="{831C3958-29C7-4472-900D-4522E52697F9}" type="pres">
      <dgm:prSet presAssocID="{797F63CA-1FB2-42BF-A0FE-01DC5E48EB9E}" presName="sibTrans" presStyleLbl="sibTrans2D1" presStyleIdx="2" presStyleCnt="9"/>
      <dgm:spPr/>
    </dgm:pt>
    <dgm:pt modelId="{9C9D4D46-05EC-4407-AC66-3C227D7ECED4}" type="pres">
      <dgm:prSet presAssocID="{797F63CA-1FB2-42BF-A0FE-01DC5E48EB9E}" presName="connectorText" presStyleLbl="sibTrans2D1" presStyleIdx="2" presStyleCnt="9"/>
      <dgm:spPr/>
    </dgm:pt>
    <dgm:pt modelId="{47876182-66C6-41BB-BA17-99850AD463D6}" type="pres">
      <dgm:prSet presAssocID="{E5F27357-6AFB-4D22-9062-B14EA2F34D14}" presName="node" presStyleLbl="node1" presStyleIdx="3" presStyleCnt="10">
        <dgm:presLayoutVars>
          <dgm:bulletEnabled val="1"/>
        </dgm:presLayoutVars>
      </dgm:prSet>
      <dgm:spPr/>
    </dgm:pt>
    <dgm:pt modelId="{556AEE05-5170-44DF-8EB1-4BC2F796E627}" type="pres">
      <dgm:prSet presAssocID="{E746B2F4-F1A9-4B4C-9867-2BEDDB718465}" presName="sibTrans" presStyleLbl="sibTrans2D1" presStyleIdx="3" presStyleCnt="9"/>
      <dgm:spPr/>
    </dgm:pt>
    <dgm:pt modelId="{6A5BA378-4D98-41D1-AD36-49A339CB23FB}" type="pres">
      <dgm:prSet presAssocID="{E746B2F4-F1A9-4B4C-9867-2BEDDB718465}" presName="connectorText" presStyleLbl="sibTrans2D1" presStyleIdx="3" presStyleCnt="9"/>
      <dgm:spPr/>
    </dgm:pt>
    <dgm:pt modelId="{F3A61653-D753-4548-95FC-D7376084A368}" type="pres">
      <dgm:prSet presAssocID="{C9CC2B71-4BA7-4E21-B85C-485A8F968BA6}" presName="node" presStyleLbl="node1" presStyleIdx="4" presStyleCnt="10">
        <dgm:presLayoutVars>
          <dgm:bulletEnabled val="1"/>
        </dgm:presLayoutVars>
      </dgm:prSet>
      <dgm:spPr/>
    </dgm:pt>
    <dgm:pt modelId="{939066CC-0B2F-4E16-BA2D-DCB0F3143EC6}" type="pres">
      <dgm:prSet presAssocID="{4E071965-B882-4A59-9AEF-7FBDE287141D}" presName="sibTrans" presStyleLbl="sibTrans2D1" presStyleIdx="4" presStyleCnt="9"/>
      <dgm:spPr/>
    </dgm:pt>
    <dgm:pt modelId="{5BB3017F-8167-4639-91F8-512D806BC236}" type="pres">
      <dgm:prSet presAssocID="{4E071965-B882-4A59-9AEF-7FBDE287141D}" presName="connectorText" presStyleLbl="sibTrans2D1" presStyleIdx="4" presStyleCnt="9"/>
      <dgm:spPr/>
    </dgm:pt>
    <dgm:pt modelId="{4150F3A4-C99D-433C-B597-AD9C86EEDA10}" type="pres">
      <dgm:prSet presAssocID="{1D87CA5D-0F94-425F-BAD0-41D1FEC0DF47}" presName="node" presStyleLbl="node1" presStyleIdx="5" presStyleCnt="10">
        <dgm:presLayoutVars>
          <dgm:bulletEnabled val="1"/>
        </dgm:presLayoutVars>
      </dgm:prSet>
      <dgm:spPr/>
    </dgm:pt>
    <dgm:pt modelId="{3ECD7AD3-876E-44E8-9FDC-D8209FFE7161}" type="pres">
      <dgm:prSet presAssocID="{4F43CA52-BB7C-4845-B42F-B04C4DEF0054}" presName="sibTrans" presStyleLbl="sibTrans2D1" presStyleIdx="5" presStyleCnt="9"/>
      <dgm:spPr/>
    </dgm:pt>
    <dgm:pt modelId="{016BE935-43FA-4AE4-BE33-292A7D643CB6}" type="pres">
      <dgm:prSet presAssocID="{4F43CA52-BB7C-4845-B42F-B04C4DEF0054}" presName="connectorText" presStyleLbl="sibTrans2D1" presStyleIdx="5" presStyleCnt="9"/>
      <dgm:spPr/>
    </dgm:pt>
    <dgm:pt modelId="{EC7ECEE4-7DBB-4D4F-8285-11D79BD47001}" type="pres">
      <dgm:prSet presAssocID="{CB9F40F5-8C9C-47AA-88C2-C237794B7268}" presName="node" presStyleLbl="node1" presStyleIdx="6" presStyleCnt="10">
        <dgm:presLayoutVars>
          <dgm:bulletEnabled val="1"/>
        </dgm:presLayoutVars>
      </dgm:prSet>
      <dgm:spPr/>
    </dgm:pt>
    <dgm:pt modelId="{4B8A03FE-5632-4B37-AA81-C0EAA4A24F89}" type="pres">
      <dgm:prSet presAssocID="{4D62D634-4C3C-4234-AB49-ED33E89FCCC5}" presName="sibTrans" presStyleLbl="sibTrans2D1" presStyleIdx="6" presStyleCnt="9"/>
      <dgm:spPr/>
    </dgm:pt>
    <dgm:pt modelId="{4DA0E91F-D354-4FB4-ADC7-1A6273B9F4F7}" type="pres">
      <dgm:prSet presAssocID="{4D62D634-4C3C-4234-AB49-ED33E89FCCC5}" presName="connectorText" presStyleLbl="sibTrans2D1" presStyleIdx="6" presStyleCnt="9"/>
      <dgm:spPr/>
    </dgm:pt>
    <dgm:pt modelId="{21914223-9ED4-4FB9-9406-44C616CF59F5}" type="pres">
      <dgm:prSet presAssocID="{F19976AC-60E5-4A0A-AB3E-0CD722A389E5}" presName="node" presStyleLbl="node1" presStyleIdx="7" presStyleCnt="10">
        <dgm:presLayoutVars>
          <dgm:bulletEnabled val="1"/>
        </dgm:presLayoutVars>
      </dgm:prSet>
      <dgm:spPr/>
    </dgm:pt>
    <dgm:pt modelId="{B5AFF2D4-3D5A-4E3E-AF87-279B1C9FF2BB}" type="pres">
      <dgm:prSet presAssocID="{3FD7F91E-2D5D-41ED-AD96-451BF29FCAD3}" presName="sibTrans" presStyleLbl="sibTrans2D1" presStyleIdx="7" presStyleCnt="9"/>
      <dgm:spPr/>
    </dgm:pt>
    <dgm:pt modelId="{29CB8D91-345C-4291-A077-FB0C9A26E3A5}" type="pres">
      <dgm:prSet presAssocID="{3FD7F91E-2D5D-41ED-AD96-451BF29FCAD3}" presName="connectorText" presStyleLbl="sibTrans2D1" presStyleIdx="7" presStyleCnt="9"/>
      <dgm:spPr/>
    </dgm:pt>
    <dgm:pt modelId="{F85E462E-607D-46D7-843D-7F6FC0B43DD4}" type="pres">
      <dgm:prSet presAssocID="{5DDA299A-444C-4465-9570-D520300AF1BF}" presName="node" presStyleLbl="node1" presStyleIdx="8" presStyleCnt="10">
        <dgm:presLayoutVars>
          <dgm:bulletEnabled val="1"/>
        </dgm:presLayoutVars>
      </dgm:prSet>
      <dgm:spPr/>
    </dgm:pt>
    <dgm:pt modelId="{DF135C07-CE88-4BD5-8788-437E0400E140}" type="pres">
      <dgm:prSet presAssocID="{EBB55FD3-9845-4034-8313-EAA5E9B40C13}" presName="sibTrans" presStyleLbl="sibTrans2D1" presStyleIdx="8" presStyleCnt="9"/>
      <dgm:spPr/>
    </dgm:pt>
    <dgm:pt modelId="{AAD54034-35F9-4436-92EA-A2B9777C1D01}" type="pres">
      <dgm:prSet presAssocID="{EBB55FD3-9845-4034-8313-EAA5E9B40C13}" presName="connectorText" presStyleLbl="sibTrans2D1" presStyleIdx="8" presStyleCnt="9"/>
      <dgm:spPr/>
    </dgm:pt>
    <dgm:pt modelId="{37AA923D-8D57-4433-8DFA-7C67F31F783E}" type="pres">
      <dgm:prSet presAssocID="{E3C20E8A-083F-4965-B947-62CD03716BC8}" presName="node" presStyleLbl="node1" presStyleIdx="9" presStyleCnt="10">
        <dgm:presLayoutVars>
          <dgm:bulletEnabled val="1"/>
        </dgm:presLayoutVars>
      </dgm:prSet>
      <dgm:spPr/>
    </dgm:pt>
  </dgm:ptLst>
  <dgm:cxnLst>
    <dgm:cxn modelId="{5A272700-9B50-43BA-8474-4D527BD68891}" type="presOf" srcId="{797F63CA-1FB2-42BF-A0FE-01DC5E48EB9E}" destId="{9C9D4D46-05EC-4407-AC66-3C227D7ECED4}" srcOrd="1" destOrd="0" presId="urn:microsoft.com/office/officeart/2005/8/layout/process5"/>
    <dgm:cxn modelId="{99FE5300-FAC7-4FF1-B12B-6AF8A57F4241}" type="presOf" srcId="{5DDA299A-444C-4465-9570-D520300AF1BF}" destId="{F85E462E-607D-46D7-843D-7F6FC0B43DD4}" srcOrd="0" destOrd="0" presId="urn:microsoft.com/office/officeart/2005/8/layout/process5"/>
    <dgm:cxn modelId="{4F8F2D0C-E1B2-4580-B5D8-6447BBB96C1D}" type="presOf" srcId="{4D62D634-4C3C-4234-AB49-ED33E89FCCC5}" destId="{4DA0E91F-D354-4FB4-ADC7-1A6273B9F4F7}" srcOrd="1" destOrd="0" presId="urn:microsoft.com/office/officeart/2005/8/layout/process5"/>
    <dgm:cxn modelId="{BFC7520C-6D02-49CF-9562-4091ABE78634}" srcId="{134CC798-2692-4338-892A-687462FEAABB}" destId="{E3C20E8A-083F-4965-B947-62CD03716BC8}" srcOrd="9" destOrd="0" parTransId="{B82A3986-CD64-4472-815E-3E99FB3C65C4}" sibTransId="{B1972C4F-8003-4CBB-8A32-A2A5C98C4436}"/>
    <dgm:cxn modelId="{D6810B11-60AF-4A61-B8CB-1067B938DED8}" type="presOf" srcId="{84471A97-D7B9-41C5-8371-8974F28F3A26}" destId="{DAD930C6-242C-48F1-9904-41EC230B38DB}" srcOrd="0" destOrd="0" presId="urn:microsoft.com/office/officeart/2005/8/layout/process5"/>
    <dgm:cxn modelId="{2BF24112-0643-4E94-B10D-E1084355E3D5}" type="presOf" srcId="{E3C20E8A-083F-4965-B947-62CD03716BC8}" destId="{37AA923D-8D57-4433-8DFA-7C67F31F783E}" srcOrd="0" destOrd="0" presId="urn:microsoft.com/office/officeart/2005/8/layout/process5"/>
    <dgm:cxn modelId="{5525661F-9498-491F-8A40-A2FF2917C8B3}" srcId="{134CC798-2692-4338-892A-687462FEAABB}" destId="{CB9F40F5-8C9C-47AA-88C2-C237794B7268}" srcOrd="6" destOrd="0" parTransId="{F6505433-3DED-4841-AA2D-69573C4DBB55}" sibTransId="{4D62D634-4C3C-4234-AB49-ED33E89FCCC5}"/>
    <dgm:cxn modelId="{B0171122-8A46-4627-A6BE-CF1E33AB017B}" type="presOf" srcId="{CB9F40F5-8C9C-47AA-88C2-C237794B7268}" destId="{EC7ECEE4-7DBB-4D4F-8285-11D79BD47001}" srcOrd="0" destOrd="0" presId="urn:microsoft.com/office/officeart/2005/8/layout/process5"/>
    <dgm:cxn modelId="{AAFBA932-4DF4-4959-BBD0-1EE4D23D60AD}" type="presOf" srcId="{EBB55FD3-9845-4034-8313-EAA5E9B40C13}" destId="{DF135C07-CE88-4BD5-8788-437E0400E140}" srcOrd="0" destOrd="0" presId="urn:microsoft.com/office/officeart/2005/8/layout/process5"/>
    <dgm:cxn modelId="{AC4AD95D-81F5-4E6E-9093-829B20A6D3EC}" type="presOf" srcId="{BCF2DFE2-9B66-408E-BC3C-45A6CC3CE7A0}" destId="{79C5DCC6-40E4-4834-8342-D9D3AD59A1CD}" srcOrd="0" destOrd="0" presId="urn:microsoft.com/office/officeart/2005/8/layout/process5"/>
    <dgm:cxn modelId="{B67BEB62-080E-4F46-92B7-6AA687ACA399}" type="presOf" srcId="{4D62D634-4C3C-4234-AB49-ED33E89FCCC5}" destId="{4B8A03FE-5632-4B37-AA81-C0EAA4A24F89}" srcOrd="0" destOrd="0" presId="urn:microsoft.com/office/officeart/2005/8/layout/process5"/>
    <dgm:cxn modelId="{6C3F3F67-5C2E-4988-9072-D8B8267152E7}" type="presOf" srcId="{C9CC2B71-4BA7-4E21-B85C-485A8F968BA6}" destId="{F3A61653-D753-4548-95FC-D7376084A368}" srcOrd="0" destOrd="0" presId="urn:microsoft.com/office/officeart/2005/8/layout/process5"/>
    <dgm:cxn modelId="{FBAB2949-A958-4647-BCD8-55C193DC7A25}" type="presOf" srcId="{E746B2F4-F1A9-4B4C-9867-2BEDDB718465}" destId="{6A5BA378-4D98-41D1-AD36-49A339CB23FB}" srcOrd="1" destOrd="0" presId="urn:microsoft.com/office/officeart/2005/8/layout/process5"/>
    <dgm:cxn modelId="{8E04936C-C473-4C8A-AA44-BA38C49387AB}" srcId="{134CC798-2692-4338-892A-687462FEAABB}" destId="{F8289AEA-4837-43CA-8398-462CDF10AEE2}" srcOrd="2" destOrd="0" parTransId="{7765643A-329C-452D-945A-B081A85C5D57}" sibTransId="{797F63CA-1FB2-42BF-A0FE-01DC5E48EB9E}"/>
    <dgm:cxn modelId="{6A9C1374-B637-4088-8C00-E5CEE9FCF337}" type="presOf" srcId="{4E071965-B882-4A59-9AEF-7FBDE287141D}" destId="{939066CC-0B2F-4E16-BA2D-DCB0F3143EC6}" srcOrd="0" destOrd="0" presId="urn:microsoft.com/office/officeart/2005/8/layout/process5"/>
    <dgm:cxn modelId="{5AF6D874-760F-4962-B390-BD9B9EB09770}" srcId="{134CC798-2692-4338-892A-687462FEAABB}" destId="{EE8F44F0-EE1B-44CC-8C3B-C36E8764E366}" srcOrd="0" destOrd="0" parTransId="{30222959-7F50-4651-8023-21FF6259CB62}" sibTransId="{84471A97-D7B9-41C5-8371-8974F28F3A26}"/>
    <dgm:cxn modelId="{416EDB74-B08A-470E-8857-12E4C945C5CB}" type="presOf" srcId="{F19976AC-60E5-4A0A-AB3E-0CD722A389E5}" destId="{21914223-9ED4-4FB9-9406-44C616CF59F5}" srcOrd="0" destOrd="0" presId="urn:microsoft.com/office/officeart/2005/8/layout/process5"/>
    <dgm:cxn modelId="{E64A997B-C8E1-43E5-9235-E18041C7B469}" type="presOf" srcId="{134CC798-2692-4338-892A-687462FEAABB}" destId="{2B4D6FAF-BCA0-450B-8CB7-FAC9E81F03CA}" srcOrd="0" destOrd="0" presId="urn:microsoft.com/office/officeart/2005/8/layout/process5"/>
    <dgm:cxn modelId="{A9072C8A-0EA6-4FD3-81CF-1FB3A0814804}" type="presOf" srcId="{797F63CA-1FB2-42BF-A0FE-01DC5E48EB9E}" destId="{831C3958-29C7-4472-900D-4522E52697F9}" srcOrd="0" destOrd="0" presId="urn:microsoft.com/office/officeart/2005/8/layout/process5"/>
    <dgm:cxn modelId="{05E90F8B-1952-44BF-9081-7C6A8E6D622A}" type="presOf" srcId="{3FD7F91E-2D5D-41ED-AD96-451BF29FCAD3}" destId="{29CB8D91-345C-4291-A077-FB0C9A26E3A5}" srcOrd="1" destOrd="0" presId="urn:microsoft.com/office/officeart/2005/8/layout/process5"/>
    <dgm:cxn modelId="{8AE4568B-181F-4A5A-B62B-A0B07EBE675F}" type="presOf" srcId="{E746B2F4-F1A9-4B4C-9867-2BEDDB718465}" destId="{556AEE05-5170-44DF-8EB1-4BC2F796E627}" srcOrd="0" destOrd="0" presId="urn:microsoft.com/office/officeart/2005/8/layout/process5"/>
    <dgm:cxn modelId="{F7EDC592-6AF1-4BDC-ACA1-88F9E5811C32}" type="presOf" srcId="{3FD7F91E-2D5D-41ED-AD96-451BF29FCAD3}" destId="{B5AFF2D4-3D5A-4E3E-AF87-279B1C9FF2BB}" srcOrd="0" destOrd="0" presId="urn:microsoft.com/office/officeart/2005/8/layout/process5"/>
    <dgm:cxn modelId="{6A7F0D98-C6D8-47BB-82E8-8BBA283832A1}" type="presOf" srcId="{F8289AEA-4837-43CA-8398-462CDF10AEE2}" destId="{068928AF-D7A6-4FBA-B929-9666250D5943}" srcOrd="0" destOrd="0" presId="urn:microsoft.com/office/officeart/2005/8/layout/process5"/>
    <dgm:cxn modelId="{49E068A0-DDA0-458E-BE0A-A1152485915E}" type="presOf" srcId="{104419A1-5387-4079-8933-4047DEE072E8}" destId="{7C1E657C-0CD7-41FC-B1C5-6574A691D45A}" srcOrd="0" destOrd="0" presId="urn:microsoft.com/office/officeart/2005/8/layout/process5"/>
    <dgm:cxn modelId="{4145E7A0-2C79-4221-90C2-55139C00CA97}" srcId="{134CC798-2692-4338-892A-687462FEAABB}" destId="{F19976AC-60E5-4A0A-AB3E-0CD722A389E5}" srcOrd="7" destOrd="0" parTransId="{765A74A1-4AD3-4246-97E1-BCD23ECD7B08}" sibTransId="{3FD7F91E-2D5D-41ED-AD96-451BF29FCAD3}"/>
    <dgm:cxn modelId="{F4604DA2-165D-47AC-83B0-3945254A9DA8}" srcId="{134CC798-2692-4338-892A-687462FEAABB}" destId="{C9CC2B71-4BA7-4E21-B85C-485A8F968BA6}" srcOrd="4" destOrd="0" parTransId="{969DCF98-7244-4E73-B073-8870B581E82E}" sibTransId="{4E071965-B882-4A59-9AEF-7FBDE287141D}"/>
    <dgm:cxn modelId="{117F22B2-2F15-444E-9A0C-7BD1C64010F0}" type="presOf" srcId="{EBB55FD3-9845-4034-8313-EAA5E9B40C13}" destId="{AAD54034-35F9-4436-92EA-A2B9777C1D01}" srcOrd="1" destOrd="0" presId="urn:microsoft.com/office/officeart/2005/8/layout/process5"/>
    <dgm:cxn modelId="{B9D29CB9-3A0C-4079-B262-69B19A95AD01}" srcId="{134CC798-2692-4338-892A-687462FEAABB}" destId="{5DDA299A-444C-4465-9570-D520300AF1BF}" srcOrd="8" destOrd="0" parTransId="{91212774-31C3-4F7C-8250-8E8AC9EFDE84}" sibTransId="{EBB55FD3-9845-4034-8313-EAA5E9B40C13}"/>
    <dgm:cxn modelId="{823355BB-1127-4353-8502-8F0C2DA6728D}" type="presOf" srcId="{4F43CA52-BB7C-4845-B42F-B04C4DEF0054}" destId="{3ECD7AD3-876E-44E8-9FDC-D8209FFE7161}" srcOrd="0" destOrd="0" presId="urn:microsoft.com/office/officeart/2005/8/layout/process5"/>
    <dgm:cxn modelId="{EAB462C5-C1DB-4DC7-83DB-C4811B2CD22E}" type="presOf" srcId="{84471A97-D7B9-41C5-8371-8974F28F3A26}" destId="{B0631B15-C567-4325-A3BC-35B6C86C96FD}" srcOrd="1" destOrd="0" presId="urn:microsoft.com/office/officeart/2005/8/layout/process5"/>
    <dgm:cxn modelId="{41D3EFC5-1229-4C44-93C6-A73F6A94A53F}" type="presOf" srcId="{BCF2DFE2-9B66-408E-BC3C-45A6CC3CE7A0}" destId="{BD3E24DA-F291-4C05-AD6F-9B0311B54AF6}" srcOrd="1" destOrd="0" presId="urn:microsoft.com/office/officeart/2005/8/layout/process5"/>
    <dgm:cxn modelId="{27EEC0CB-66F6-45D6-8BCE-4FFAF4C10BF1}" srcId="{134CC798-2692-4338-892A-687462FEAABB}" destId="{104419A1-5387-4079-8933-4047DEE072E8}" srcOrd="1" destOrd="0" parTransId="{F16677A7-6216-4894-B79C-599517C734F3}" sibTransId="{BCF2DFE2-9B66-408E-BC3C-45A6CC3CE7A0}"/>
    <dgm:cxn modelId="{8B2484CD-C5F6-43F6-BB8D-902EB0977D5E}" type="presOf" srcId="{EE8F44F0-EE1B-44CC-8C3B-C36E8764E366}" destId="{FE4A01C0-FF61-43AF-AD9C-9608C1A100D1}" srcOrd="0" destOrd="0" presId="urn:microsoft.com/office/officeart/2005/8/layout/process5"/>
    <dgm:cxn modelId="{12F6DECE-8C4D-4F71-912A-B887FD6D26D3}" srcId="{134CC798-2692-4338-892A-687462FEAABB}" destId="{1D87CA5D-0F94-425F-BAD0-41D1FEC0DF47}" srcOrd="5" destOrd="0" parTransId="{A87A7A21-16C9-44FB-8595-C496A4F51D51}" sibTransId="{4F43CA52-BB7C-4845-B42F-B04C4DEF0054}"/>
    <dgm:cxn modelId="{B7A16CDD-CA74-46A9-96D4-38011A7FA923}" type="presOf" srcId="{E5F27357-6AFB-4D22-9062-B14EA2F34D14}" destId="{47876182-66C6-41BB-BA17-99850AD463D6}" srcOrd="0" destOrd="0" presId="urn:microsoft.com/office/officeart/2005/8/layout/process5"/>
    <dgm:cxn modelId="{60ECFAEA-C120-498B-A6D7-8F2A2E03F72D}" type="presOf" srcId="{1D87CA5D-0F94-425F-BAD0-41D1FEC0DF47}" destId="{4150F3A4-C99D-433C-B597-AD9C86EEDA10}" srcOrd="0" destOrd="0" presId="urn:microsoft.com/office/officeart/2005/8/layout/process5"/>
    <dgm:cxn modelId="{72235CFD-AE30-4CD2-AF9A-5A63A15B7651}" type="presOf" srcId="{4F43CA52-BB7C-4845-B42F-B04C4DEF0054}" destId="{016BE935-43FA-4AE4-BE33-292A7D643CB6}" srcOrd="1" destOrd="0" presId="urn:microsoft.com/office/officeart/2005/8/layout/process5"/>
    <dgm:cxn modelId="{952F3AFE-F727-4220-9BF8-EE0F55BC4E66}" type="presOf" srcId="{4E071965-B882-4A59-9AEF-7FBDE287141D}" destId="{5BB3017F-8167-4639-91F8-512D806BC236}" srcOrd="1" destOrd="0" presId="urn:microsoft.com/office/officeart/2005/8/layout/process5"/>
    <dgm:cxn modelId="{59E0A2FF-DCEA-43E1-B66D-B2199008D1D5}" srcId="{134CC798-2692-4338-892A-687462FEAABB}" destId="{E5F27357-6AFB-4D22-9062-B14EA2F34D14}" srcOrd="3" destOrd="0" parTransId="{862482BB-4829-4CA8-8CED-CB93D5D72B72}" sibTransId="{E746B2F4-F1A9-4B4C-9867-2BEDDB718465}"/>
    <dgm:cxn modelId="{3715FABA-12DC-4486-BD15-99F6167E12BD}" type="presParOf" srcId="{2B4D6FAF-BCA0-450B-8CB7-FAC9E81F03CA}" destId="{FE4A01C0-FF61-43AF-AD9C-9608C1A100D1}" srcOrd="0" destOrd="0" presId="urn:microsoft.com/office/officeart/2005/8/layout/process5"/>
    <dgm:cxn modelId="{C8C15A13-3FA5-4DC5-98FC-811B1D186EC0}" type="presParOf" srcId="{2B4D6FAF-BCA0-450B-8CB7-FAC9E81F03CA}" destId="{DAD930C6-242C-48F1-9904-41EC230B38DB}" srcOrd="1" destOrd="0" presId="urn:microsoft.com/office/officeart/2005/8/layout/process5"/>
    <dgm:cxn modelId="{93124C67-B0B7-4A55-898E-2DB6A6299EEA}" type="presParOf" srcId="{DAD930C6-242C-48F1-9904-41EC230B38DB}" destId="{B0631B15-C567-4325-A3BC-35B6C86C96FD}" srcOrd="0" destOrd="0" presId="urn:microsoft.com/office/officeart/2005/8/layout/process5"/>
    <dgm:cxn modelId="{D600D9AA-1583-42BE-9BF7-E8F7F0B809A1}" type="presParOf" srcId="{2B4D6FAF-BCA0-450B-8CB7-FAC9E81F03CA}" destId="{7C1E657C-0CD7-41FC-B1C5-6574A691D45A}" srcOrd="2" destOrd="0" presId="urn:microsoft.com/office/officeart/2005/8/layout/process5"/>
    <dgm:cxn modelId="{F4BC7DEE-4488-4AFA-8068-3A65188154F1}" type="presParOf" srcId="{2B4D6FAF-BCA0-450B-8CB7-FAC9E81F03CA}" destId="{79C5DCC6-40E4-4834-8342-D9D3AD59A1CD}" srcOrd="3" destOrd="0" presId="urn:microsoft.com/office/officeart/2005/8/layout/process5"/>
    <dgm:cxn modelId="{C85A618B-5697-4394-8C68-796146FE71CC}" type="presParOf" srcId="{79C5DCC6-40E4-4834-8342-D9D3AD59A1CD}" destId="{BD3E24DA-F291-4C05-AD6F-9B0311B54AF6}" srcOrd="0" destOrd="0" presId="urn:microsoft.com/office/officeart/2005/8/layout/process5"/>
    <dgm:cxn modelId="{1EC91082-E6EC-40F5-9347-B236FC2FCC6D}" type="presParOf" srcId="{2B4D6FAF-BCA0-450B-8CB7-FAC9E81F03CA}" destId="{068928AF-D7A6-4FBA-B929-9666250D5943}" srcOrd="4" destOrd="0" presId="urn:microsoft.com/office/officeart/2005/8/layout/process5"/>
    <dgm:cxn modelId="{4FC26948-258E-4356-919A-AD4B177873A2}" type="presParOf" srcId="{2B4D6FAF-BCA0-450B-8CB7-FAC9E81F03CA}" destId="{831C3958-29C7-4472-900D-4522E52697F9}" srcOrd="5" destOrd="0" presId="urn:microsoft.com/office/officeart/2005/8/layout/process5"/>
    <dgm:cxn modelId="{7C768AF1-A01A-4A07-8957-9F97C2D35E27}" type="presParOf" srcId="{831C3958-29C7-4472-900D-4522E52697F9}" destId="{9C9D4D46-05EC-4407-AC66-3C227D7ECED4}" srcOrd="0" destOrd="0" presId="urn:microsoft.com/office/officeart/2005/8/layout/process5"/>
    <dgm:cxn modelId="{BBE9147E-2F85-4C01-892F-2D68404EBC20}" type="presParOf" srcId="{2B4D6FAF-BCA0-450B-8CB7-FAC9E81F03CA}" destId="{47876182-66C6-41BB-BA17-99850AD463D6}" srcOrd="6" destOrd="0" presId="urn:microsoft.com/office/officeart/2005/8/layout/process5"/>
    <dgm:cxn modelId="{DCE81DC1-66DD-4CE7-B2F5-1C34C85100B9}" type="presParOf" srcId="{2B4D6FAF-BCA0-450B-8CB7-FAC9E81F03CA}" destId="{556AEE05-5170-44DF-8EB1-4BC2F796E627}" srcOrd="7" destOrd="0" presId="urn:microsoft.com/office/officeart/2005/8/layout/process5"/>
    <dgm:cxn modelId="{0137E74A-BE40-499C-9F3C-080D16797AB1}" type="presParOf" srcId="{556AEE05-5170-44DF-8EB1-4BC2F796E627}" destId="{6A5BA378-4D98-41D1-AD36-49A339CB23FB}" srcOrd="0" destOrd="0" presId="urn:microsoft.com/office/officeart/2005/8/layout/process5"/>
    <dgm:cxn modelId="{6A35D63C-23D0-4F1A-AE52-EB4A7FE84FAB}" type="presParOf" srcId="{2B4D6FAF-BCA0-450B-8CB7-FAC9E81F03CA}" destId="{F3A61653-D753-4548-95FC-D7376084A368}" srcOrd="8" destOrd="0" presId="urn:microsoft.com/office/officeart/2005/8/layout/process5"/>
    <dgm:cxn modelId="{F1AC8650-5072-434F-A6C6-0BB15A396643}" type="presParOf" srcId="{2B4D6FAF-BCA0-450B-8CB7-FAC9E81F03CA}" destId="{939066CC-0B2F-4E16-BA2D-DCB0F3143EC6}" srcOrd="9" destOrd="0" presId="urn:microsoft.com/office/officeart/2005/8/layout/process5"/>
    <dgm:cxn modelId="{32E3255E-346A-4940-ADDD-A496806848D0}" type="presParOf" srcId="{939066CC-0B2F-4E16-BA2D-DCB0F3143EC6}" destId="{5BB3017F-8167-4639-91F8-512D806BC236}" srcOrd="0" destOrd="0" presId="urn:microsoft.com/office/officeart/2005/8/layout/process5"/>
    <dgm:cxn modelId="{02EC2990-E665-4607-9F14-5F6AFCD09423}" type="presParOf" srcId="{2B4D6FAF-BCA0-450B-8CB7-FAC9E81F03CA}" destId="{4150F3A4-C99D-433C-B597-AD9C86EEDA10}" srcOrd="10" destOrd="0" presId="urn:microsoft.com/office/officeart/2005/8/layout/process5"/>
    <dgm:cxn modelId="{E80B08DA-2803-4927-9C81-FAE97B7A283D}" type="presParOf" srcId="{2B4D6FAF-BCA0-450B-8CB7-FAC9E81F03CA}" destId="{3ECD7AD3-876E-44E8-9FDC-D8209FFE7161}" srcOrd="11" destOrd="0" presId="urn:microsoft.com/office/officeart/2005/8/layout/process5"/>
    <dgm:cxn modelId="{C8F85725-111A-482F-90AD-A0D83FF7F80D}" type="presParOf" srcId="{3ECD7AD3-876E-44E8-9FDC-D8209FFE7161}" destId="{016BE935-43FA-4AE4-BE33-292A7D643CB6}" srcOrd="0" destOrd="0" presId="urn:microsoft.com/office/officeart/2005/8/layout/process5"/>
    <dgm:cxn modelId="{9C6A2EC7-0FD5-4AF4-B492-4A2D55D364D9}" type="presParOf" srcId="{2B4D6FAF-BCA0-450B-8CB7-FAC9E81F03CA}" destId="{EC7ECEE4-7DBB-4D4F-8285-11D79BD47001}" srcOrd="12" destOrd="0" presId="urn:microsoft.com/office/officeart/2005/8/layout/process5"/>
    <dgm:cxn modelId="{856F5800-6A95-4FBC-BA93-F982770FB81B}" type="presParOf" srcId="{2B4D6FAF-BCA0-450B-8CB7-FAC9E81F03CA}" destId="{4B8A03FE-5632-4B37-AA81-C0EAA4A24F89}" srcOrd="13" destOrd="0" presId="urn:microsoft.com/office/officeart/2005/8/layout/process5"/>
    <dgm:cxn modelId="{FFA1F729-EDD3-488D-A88F-3928C5B206C6}" type="presParOf" srcId="{4B8A03FE-5632-4B37-AA81-C0EAA4A24F89}" destId="{4DA0E91F-D354-4FB4-ADC7-1A6273B9F4F7}" srcOrd="0" destOrd="0" presId="urn:microsoft.com/office/officeart/2005/8/layout/process5"/>
    <dgm:cxn modelId="{31ED8E65-89E7-4A6E-97BE-AE1237578252}" type="presParOf" srcId="{2B4D6FAF-BCA0-450B-8CB7-FAC9E81F03CA}" destId="{21914223-9ED4-4FB9-9406-44C616CF59F5}" srcOrd="14" destOrd="0" presId="urn:microsoft.com/office/officeart/2005/8/layout/process5"/>
    <dgm:cxn modelId="{22008F68-2A40-4F84-92BA-BC01C9865B4F}" type="presParOf" srcId="{2B4D6FAF-BCA0-450B-8CB7-FAC9E81F03CA}" destId="{B5AFF2D4-3D5A-4E3E-AF87-279B1C9FF2BB}" srcOrd="15" destOrd="0" presId="urn:microsoft.com/office/officeart/2005/8/layout/process5"/>
    <dgm:cxn modelId="{E5C6E3F5-2AAE-4B64-B3E8-A90B65797030}" type="presParOf" srcId="{B5AFF2D4-3D5A-4E3E-AF87-279B1C9FF2BB}" destId="{29CB8D91-345C-4291-A077-FB0C9A26E3A5}" srcOrd="0" destOrd="0" presId="urn:microsoft.com/office/officeart/2005/8/layout/process5"/>
    <dgm:cxn modelId="{BA777B1D-6211-4FB4-B479-FFCE53B97401}" type="presParOf" srcId="{2B4D6FAF-BCA0-450B-8CB7-FAC9E81F03CA}" destId="{F85E462E-607D-46D7-843D-7F6FC0B43DD4}" srcOrd="16" destOrd="0" presId="urn:microsoft.com/office/officeart/2005/8/layout/process5"/>
    <dgm:cxn modelId="{926D7E55-45AB-48C1-9ABA-B874EBBB5D6D}" type="presParOf" srcId="{2B4D6FAF-BCA0-450B-8CB7-FAC9E81F03CA}" destId="{DF135C07-CE88-4BD5-8788-437E0400E140}" srcOrd="17" destOrd="0" presId="urn:microsoft.com/office/officeart/2005/8/layout/process5"/>
    <dgm:cxn modelId="{06EBC7C5-17DE-4DF6-A367-BF46A5C99B7A}" type="presParOf" srcId="{DF135C07-CE88-4BD5-8788-437E0400E140}" destId="{AAD54034-35F9-4436-92EA-A2B9777C1D01}" srcOrd="0" destOrd="0" presId="urn:microsoft.com/office/officeart/2005/8/layout/process5"/>
    <dgm:cxn modelId="{B0547A53-5FF6-47AD-A86A-0BC3ABE6BB40}" type="presParOf" srcId="{2B4D6FAF-BCA0-450B-8CB7-FAC9E81F03CA}" destId="{37AA923D-8D57-4433-8DFA-7C67F31F783E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34CC798-2692-4338-892A-687462FEAABB}" type="doc">
      <dgm:prSet loTypeId="urn:microsoft.com/office/officeart/2005/8/layout/process5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EE8F44F0-EE1B-44CC-8C3B-C36E8764E366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 Heart Extraction</a:t>
          </a:r>
          <a:endParaRPr lang="en-US"/>
        </a:p>
      </dgm:t>
    </dgm:pt>
    <dgm:pt modelId="{30222959-7F50-4651-8023-21FF6259CB62}" type="parTrans" cxnId="{5AF6D874-760F-4962-B390-BD9B9EB09770}">
      <dgm:prSet/>
      <dgm:spPr/>
      <dgm:t>
        <a:bodyPr/>
        <a:lstStyle/>
        <a:p>
          <a:endParaRPr lang="en-US"/>
        </a:p>
      </dgm:t>
    </dgm:pt>
    <dgm:pt modelId="{84471A97-D7B9-41C5-8371-8974F28F3A26}" type="sibTrans" cxnId="{5AF6D874-760F-4962-B390-BD9B9EB09770}">
      <dgm:prSet/>
      <dgm:spPr/>
      <dgm:t>
        <a:bodyPr/>
        <a:lstStyle/>
        <a:p>
          <a:endParaRPr lang="en-US"/>
        </a:p>
      </dgm:t>
    </dgm:pt>
    <dgm:pt modelId="{104419A1-5387-4079-8933-4047DEE072E8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Langendorff Perfusion</a:t>
          </a:r>
          <a:endParaRPr lang="en-US"/>
        </a:p>
      </dgm:t>
    </dgm:pt>
    <dgm:pt modelId="{F16677A7-6216-4894-B79C-599517C734F3}" type="parTrans" cxnId="{27EEC0CB-66F6-45D6-8BCE-4FFAF4C10BF1}">
      <dgm:prSet/>
      <dgm:spPr/>
      <dgm:t>
        <a:bodyPr/>
        <a:lstStyle/>
        <a:p>
          <a:endParaRPr lang="en-US"/>
        </a:p>
      </dgm:t>
    </dgm:pt>
    <dgm:pt modelId="{BCF2DFE2-9B66-408E-BC3C-45A6CC3CE7A0}" type="sibTrans" cxnId="{27EEC0CB-66F6-45D6-8BCE-4FFAF4C10BF1}">
      <dgm:prSet/>
      <dgm:spPr/>
      <dgm:t>
        <a:bodyPr/>
        <a:lstStyle/>
        <a:p>
          <a:endParaRPr lang="en-US"/>
        </a:p>
      </dgm:t>
    </dgm:pt>
    <dgm:pt modelId="{F8289AEA-4837-43CA-8398-462CDF10AEE2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Clearing (CLARITY/CUBIC)</a:t>
          </a:r>
          <a:endParaRPr lang="en-US"/>
        </a:p>
      </dgm:t>
    </dgm:pt>
    <dgm:pt modelId="{7765643A-329C-452D-945A-B081A85C5D57}" type="parTrans" cxnId="{8E04936C-C473-4C8A-AA44-BA38C49387AB}">
      <dgm:prSet/>
      <dgm:spPr/>
      <dgm:t>
        <a:bodyPr/>
        <a:lstStyle/>
        <a:p>
          <a:endParaRPr lang="en-US"/>
        </a:p>
      </dgm:t>
    </dgm:pt>
    <dgm:pt modelId="{797F63CA-1FB2-42BF-A0FE-01DC5E48EB9E}" type="sibTrans" cxnId="{8E04936C-C473-4C8A-AA44-BA38C49387AB}">
      <dgm:prSet/>
      <dgm:spPr/>
      <dgm:t>
        <a:bodyPr/>
        <a:lstStyle/>
        <a:p>
          <a:endParaRPr lang="en-US"/>
        </a:p>
      </dgm:t>
    </dgm:pt>
    <dgm:pt modelId="{E5F27357-6AFB-4D22-9062-B14EA2F34D14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Staining</a:t>
          </a:r>
          <a:endParaRPr lang="en-US"/>
        </a:p>
      </dgm:t>
    </dgm:pt>
    <dgm:pt modelId="{862482BB-4829-4CA8-8CED-CB93D5D72B72}" type="parTrans" cxnId="{59E0A2FF-DCEA-43E1-B66D-B2199008D1D5}">
      <dgm:prSet/>
      <dgm:spPr/>
      <dgm:t>
        <a:bodyPr/>
        <a:lstStyle/>
        <a:p>
          <a:endParaRPr lang="en-US"/>
        </a:p>
      </dgm:t>
    </dgm:pt>
    <dgm:pt modelId="{E746B2F4-F1A9-4B4C-9867-2BEDDB718465}" type="sibTrans" cxnId="{59E0A2FF-DCEA-43E1-B66D-B2199008D1D5}">
      <dgm:prSet/>
      <dgm:spPr/>
      <dgm:t>
        <a:bodyPr/>
        <a:lstStyle/>
        <a:p>
          <a:endParaRPr lang="en-US"/>
        </a:p>
      </dgm:t>
    </dgm:pt>
    <dgm:pt modelId="{C9CC2B71-4BA7-4E21-B85C-485A8F968BA6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Mounting, RI matching</a:t>
          </a:r>
          <a:endParaRPr lang="en-US"/>
        </a:p>
      </dgm:t>
    </dgm:pt>
    <dgm:pt modelId="{969DCF98-7244-4E73-B073-8870B581E82E}" type="parTrans" cxnId="{F4604DA2-165D-47AC-83B0-3945254A9DA8}">
      <dgm:prSet/>
      <dgm:spPr/>
      <dgm:t>
        <a:bodyPr/>
        <a:lstStyle/>
        <a:p>
          <a:endParaRPr lang="en-US"/>
        </a:p>
      </dgm:t>
    </dgm:pt>
    <dgm:pt modelId="{4E071965-B882-4A59-9AEF-7FBDE287141D}" type="sibTrans" cxnId="{F4604DA2-165D-47AC-83B0-3945254A9DA8}">
      <dgm:prSet/>
      <dgm:spPr/>
      <dgm:t>
        <a:bodyPr/>
        <a:lstStyle/>
        <a:p>
          <a:endParaRPr lang="en-US"/>
        </a:p>
      </dgm:t>
    </dgm:pt>
    <dgm:pt modelId="{1D87CA5D-0F94-425F-BAD0-41D1FEC0DF47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Cellular Resolution Imaging </a:t>
          </a:r>
        </a:p>
      </dgm:t>
    </dgm:pt>
    <dgm:pt modelId="{A87A7A21-16C9-44FB-8595-C496A4F51D51}" type="parTrans" cxnId="{12F6DECE-8C4D-4F71-912A-B887FD6D26D3}">
      <dgm:prSet/>
      <dgm:spPr/>
      <dgm:t>
        <a:bodyPr/>
        <a:lstStyle/>
        <a:p>
          <a:endParaRPr lang="en-GB"/>
        </a:p>
      </dgm:t>
    </dgm:pt>
    <dgm:pt modelId="{4F43CA52-BB7C-4845-B42F-B04C4DEF0054}" type="sibTrans" cxnId="{12F6DECE-8C4D-4F71-912A-B887FD6D26D3}">
      <dgm:prSet/>
      <dgm:spPr/>
      <dgm:t>
        <a:bodyPr/>
        <a:lstStyle/>
        <a:p>
          <a:endParaRPr lang="en-US"/>
        </a:p>
      </dgm:t>
    </dgm:pt>
    <dgm:pt modelId="{CB9F40F5-8C9C-47AA-88C2-C237794B7268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Post Processing</a:t>
          </a:r>
        </a:p>
      </dgm:t>
    </dgm:pt>
    <dgm:pt modelId="{F6505433-3DED-4841-AA2D-69573C4DBB55}" type="parTrans" cxnId="{5525661F-9498-491F-8A40-A2FF2917C8B3}">
      <dgm:prSet/>
      <dgm:spPr/>
      <dgm:t>
        <a:bodyPr/>
        <a:lstStyle/>
        <a:p>
          <a:endParaRPr lang="en-GB"/>
        </a:p>
      </dgm:t>
    </dgm:pt>
    <dgm:pt modelId="{4D62D634-4C3C-4234-AB49-ED33E89FCCC5}" type="sibTrans" cxnId="{5525661F-9498-491F-8A40-A2FF2917C8B3}">
      <dgm:prSet/>
      <dgm:spPr/>
      <dgm:t>
        <a:bodyPr/>
        <a:lstStyle/>
        <a:p>
          <a:endParaRPr lang="en-US"/>
        </a:p>
      </dgm:t>
    </dgm:pt>
    <dgm:pt modelId="{F19976AC-60E5-4A0A-AB3E-0CD722A389E5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Data Analysis</a:t>
          </a:r>
        </a:p>
      </dgm:t>
    </dgm:pt>
    <dgm:pt modelId="{765A74A1-4AD3-4246-97E1-BCD23ECD7B08}" type="parTrans" cxnId="{4145E7A0-2C79-4221-90C2-55139C00CA97}">
      <dgm:prSet/>
      <dgm:spPr/>
      <dgm:t>
        <a:bodyPr/>
        <a:lstStyle/>
        <a:p>
          <a:endParaRPr lang="en-GB"/>
        </a:p>
      </dgm:t>
    </dgm:pt>
    <dgm:pt modelId="{3FD7F91E-2D5D-41ED-AD96-451BF29FCAD3}" type="sibTrans" cxnId="{4145E7A0-2C79-4221-90C2-55139C00CA97}">
      <dgm:prSet/>
      <dgm:spPr/>
      <dgm:t>
        <a:bodyPr/>
        <a:lstStyle/>
        <a:p>
          <a:endParaRPr lang="en-US"/>
        </a:p>
      </dgm:t>
    </dgm:pt>
    <dgm:pt modelId="{5DDA299A-444C-4465-9570-D520300AF1BF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Statistcal Analysis</a:t>
          </a:r>
        </a:p>
      </dgm:t>
    </dgm:pt>
    <dgm:pt modelId="{91212774-31C3-4F7C-8250-8E8AC9EFDE84}" type="parTrans" cxnId="{B9D29CB9-3A0C-4079-B262-69B19A95AD01}">
      <dgm:prSet/>
      <dgm:spPr/>
      <dgm:t>
        <a:bodyPr/>
        <a:lstStyle/>
        <a:p>
          <a:endParaRPr lang="en-GB"/>
        </a:p>
      </dgm:t>
    </dgm:pt>
    <dgm:pt modelId="{EBB55FD3-9845-4034-8313-EAA5E9B40C13}" type="sibTrans" cxnId="{B9D29CB9-3A0C-4079-B262-69B19A95AD01}">
      <dgm:prSet/>
      <dgm:spPr/>
      <dgm:t>
        <a:bodyPr/>
        <a:lstStyle/>
        <a:p>
          <a:endParaRPr lang="en-US"/>
        </a:p>
      </dgm:t>
    </dgm:pt>
    <dgm:pt modelId="{E3C20E8A-083F-4965-B947-62CD03716BC8}">
      <dgm:prSet phldr="0"/>
      <dgm:spPr/>
      <dgm:t>
        <a:bodyPr/>
        <a:lstStyle/>
        <a:p>
          <a:r>
            <a:rPr lang="en-US" dirty="0">
              <a:latin typeface="Calibri Light" panose="020F0302020204030204"/>
            </a:rPr>
            <a:t>Quantitative Comparisons</a:t>
          </a:r>
          <a:endParaRPr lang="en-US" dirty="0"/>
        </a:p>
      </dgm:t>
    </dgm:pt>
    <dgm:pt modelId="{B82A3986-CD64-4472-815E-3E99FB3C65C4}" type="parTrans" cxnId="{BFC7520C-6D02-49CF-9562-4091ABE78634}">
      <dgm:prSet/>
      <dgm:spPr/>
      <dgm:t>
        <a:bodyPr/>
        <a:lstStyle/>
        <a:p>
          <a:endParaRPr lang="en-GB"/>
        </a:p>
      </dgm:t>
    </dgm:pt>
    <dgm:pt modelId="{B1972C4F-8003-4CBB-8A32-A2A5C98C4436}" type="sibTrans" cxnId="{BFC7520C-6D02-49CF-9562-4091ABE78634}">
      <dgm:prSet/>
      <dgm:spPr/>
      <dgm:t>
        <a:bodyPr/>
        <a:lstStyle/>
        <a:p>
          <a:endParaRPr lang="en-GB"/>
        </a:p>
      </dgm:t>
    </dgm:pt>
    <dgm:pt modelId="{2B4D6FAF-BCA0-450B-8CB7-FAC9E81F03CA}" type="pres">
      <dgm:prSet presAssocID="{134CC798-2692-4338-892A-687462FEAABB}" presName="diagram" presStyleCnt="0">
        <dgm:presLayoutVars>
          <dgm:dir/>
          <dgm:resizeHandles val="exact"/>
        </dgm:presLayoutVars>
      </dgm:prSet>
      <dgm:spPr/>
    </dgm:pt>
    <dgm:pt modelId="{FE4A01C0-FF61-43AF-AD9C-9608C1A100D1}" type="pres">
      <dgm:prSet presAssocID="{EE8F44F0-EE1B-44CC-8C3B-C36E8764E366}" presName="node" presStyleLbl="node1" presStyleIdx="0" presStyleCnt="10">
        <dgm:presLayoutVars>
          <dgm:bulletEnabled val="1"/>
        </dgm:presLayoutVars>
      </dgm:prSet>
      <dgm:spPr/>
    </dgm:pt>
    <dgm:pt modelId="{DAD930C6-242C-48F1-9904-41EC230B38DB}" type="pres">
      <dgm:prSet presAssocID="{84471A97-D7B9-41C5-8371-8974F28F3A26}" presName="sibTrans" presStyleLbl="sibTrans2D1" presStyleIdx="0" presStyleCnt="9"/>
      <dgm:spPr/>
    </dgm:pt>
    <dgm:pt modelId="{B0631B15-C567-4325-A3BC-35B6C86C96FD}" type="pres">
      <dgm:prSet presAssocID="{84471A97-D7B9-41C5-8371-8974F28F3A26}" presName="connectorText" presStyleLbl="sibTrans2D1" presStyleIdx="0" presStyleCnt="9"/>
      <dgm:spPr/>
    </dgm:pt>
    <dgm:pt modelId="{7C1E657C-0CD7-41FC-B1C5-6574A691D45A}" type="pres">
      <dgm:prSet presAssocID="{104419A1-5387-4079-8933-4047DEE072E8}" presName="node" presStyleLbl="node1" presStyleIdx="1" presStyleCnt="10">
        <dgm:presLayoutVars>
          <dgm:bulletEnabled val="1"/>
        </dgm:presLayoutVars>
      </dgm:prSet>
      <dgm:spPr/>
    </dgm:pt>
    <dgm:pt modelId="{79C5DCC6-40E4-4834-8342-D9D3AD59A1CD}" type="pres">
      <dgm:prSet presAssocID="{BCF2DFE2-9B66-408E-BC3C-45A6CC3CE7A0}" presName="sibTrans" presStyleLbl="sibTrans2D1" presStyleIdx="1" presStyleCnt="9"/>
      <dgm:spPr/>
    </dgm:pt>
    <dgm:pt modelId="{BD3E24DA-F291-4C05-AD6F-9B0311B54AF6}" type="pres">
      <dgm:prSet presAssocID="{BCF2DFE2-9B66-408E-BC3C-45A6CC3CE7A0}" presName="connectorText" presStyleLbl="sibTrans2D1" presStyleIdx="1" presStyleCnt="9"/>
      <dgm:spPr/>
    </dgm:pt>
    <dgm:pt modelId="{068928AF-D7A6-4FBA-B929-9666250D5943}" type="pres">
      <dgm:prSet presAssocID="{F8289AEA-4837-43CA-8398-462CDF10AEE2}" presName="node" presStyleLbl="node1" presStyleIdx="2" presStyleCnt="10">
        <dgm:presLayoutVars>
          <dgm:bulletEnabled val="1"/>
        </dgm:presLayoutVars>
      </dgm:prSet>
      <dgm:spPr/>
    </dgm:pt>
    <dgm:pt modelId="{831C3958-29C7-4472-900D-4522E52697F9}" type="pres">
      <dgm:prSet presAssocID="{797F63CA-1FB2-42BF-A0FE-01DC5E48EB9E}" presName="sibTrans" presStyleLbl="sibTrans2D1" presStyleIdx="2" presStyleCnt="9"/>
      <dgm:spPr/>
    </dgm:pt>
    <dgm:pt modelId="{9C9D4D46-05EC-4407-AC66-3C227D7ECED4}" type="pres">
      <dgm:prSet presAssocID="{797F63CA-1FB2-42BF-A0FE-01DC5E48EB9E}" presName="connectorText" presStyleLbl="sibTrans2D1" presStyleIdx="2" presStyleCnt="9"/>
      <dgm:spPr/>
    </dgm:pt>
    <dgm:pt modelId="{47876182-66C6-41BB-BA17-99850AD463D6}" type="pres">
      <dgm:prSet presAssocID="{E5F27357-6AFB-4D22-9062-B14EA2F34D14}" presName="node" presStyleLbl="node1" presStyleIdx="3" presStyleCnt="10">
        <dgm:presLayoutVars>
          <dgm:bulletEnabled val="1"/>
        </dgm:presLayoutVars>
      </dgm:prSet>
      <dgm:spPr/>
    </dgm:pt>
    <dgm:pt modelId="{556AEE05-5170-44DF-8EB1-4BC2F796E627}" type="pres">
      <dgm:prSet presAssocID="{E746B2F4-F1A9-4B4C-9867-2BEDDB718465}" presName="sibTrans" presStyleLbl="sibTrans2D1" presStyleIdx="3" presStyleCnt="9"/>
      <dgm:spPr/>
    </dgm:pt>
    <dgm:pt modelId="{6A5BA378-4D98-41D1-AD36-49A339CB23FB}" type="pres">
      <dgm:prSet presAssocID="{E746B2F4-F1A9-4B4C-9867-2BEDDB718465}" presName="connectorText" presStyleLbl="sibTrans2D1" presStyleIdx="3" presStyleCnt="9"/>
      <dgm:spPr/>
    </dgm:pt>
    <dgm:pt modelId="{F3A61653-D753-4548-95FC-D7376084A368}" type="pres">
      <dgm:prSet presAssocID="{C9CC2B71-4BA7-4E21-B85C-485A8F968BA6}" presName="node" presStyleLbl="node1" presStyleIdx="4" presStyleCnt="10">
        <dgm:presLayoutVars>
          <dgm:bulletEnabled val="1"/>
        </dgm:presLayoutVars>
      </dgm:prSet>
      <dgm:spPr/>
    </dgm:pt>
    <dgm:pt modelId="{939066CC-0B2F-4E16-BA2D-DCB0F3143EC6}" type="pres">
      <dgm:prSet presAssocID="{4E071965-B882-4A59-9AEF-7FBDE287141D}" presName="sibTrans" presStyleLbl="sibTrans2D1" presStyleIdx="4" presStyleCnt="9"/>
      <dgm:spPr/>
    </dgm:pt>
    <dgm:pt modelId="{5BB3017F-8167-4639-91F8-512D806BC236}" type="pres">
      <dgm:prSet presAssocID="{4E071965-B882-4A59-9AEF-7FBDE287141D}" presName="connectorText" presStyleLbl="sibTrans2D1" presStyleIdx="4" presStyleCnt="9"/>
      <dgm:spPr/>
    </dgm:pt>
    <dgm:pt modelId="{4150F3A4-C99D-433C-B597-AD9C86EEDA10}" type="pres">
      <dgm:prSet presAssocID="{1D87CA5D-0F94-425F-BAD0-41D1FEC0DF47}" presName="node" presStyleLbl="node1" presStyleIdx="5" presStyleCnt="10">
        <dgm:presLayoutVars>
          <dgm:bulletEnabled val="1"/>
        </dgm:presLayoutVars>
      </dgm:prSet>
      <dgm:spPr/>
    </dgm:pt>
    <dgm:pt modelId="{3ECD7AD3-876E-44E8-9FDC-D8209FFE7161}" type="pres">
      <dgm:prSet presAssocID="{4F43CA52-BB7C-4845-B42F-B04C4DEF0054}" presName="sibTrans" presStyleLbl="sibTrans2D1" presStyleIdx="5" presStyleCnt="9"/>
      <dgm:spPr/>
    </dgm:pt>
    <dgm:pt modelId="{016BE935-43FA-4AE4-BE33-292A7D643CB6}" type="pres">
      <dgm:prSet presAssocID="{4F43CA52-BB7C-4845-B42F-B04C4DEF0054}" presName="connectorText" presStyleLbl="sibTrans2D1" presStyleIdx="5" presStyleCnt="9"/>
      <dgm:spPr/>
    </dgm:pt>
    <dgm:pt modelId="{EC7ECEE4-7DBB-4D4F-8285-11D79BD47001}" type="pres">
      <dgm:prSet presAssocID="{CB9F40F5-8C9C-47AA-88C2-C237794B7268}" presName="node" presStyleLbl="node1" presStyleIdx="6" presStyleCnt="10">
        <dgm:presLayoutVars>
          <dgm:bulletEnabled val="1"/>
        </dgm:presLayoutVars>
      </dgm:prSet>
      <dgm:spPr/>
    </dgm:pt>
    <dgm:pt modelId="{4B8A03FE-5632-4B37-AA81-C0EAA4A24F89}" type="pres">
      <dgm:prSet presAssocID="{4D62D634-4C3C-4234-AB49-ED33E89FCCC5}" presName="sibTrans" presStyleLbl="sibTrans2D1" presStyleIdx="6" presStyleCnt="9"/>
      <dgm:spPr/>
    </dgm:pt>
    <dgm:pt modelId="{4DA0E91F-D354-4FB4-ADC7-1A6273B9F4F7}" type="pres">
      <dgm:prSet presAssocID="{4D62D634-4C3C-4234-AB49-ED33E89FCCC5}" presName="connectorText" presStyleLbl="sibTrans2D1" presStyleIdx="6" presStyleCnt="9"/>
      <dgm:spPr/>
    </dgm:pt>
    <dgm:pt modelId="{21914223-9ED4-4FB9-9406-44C616CF59F5}" type="pres">
      <dgm:prSet presAssocID="{F19976AC-60E5-4A0A-AB3E-0CD722A389E5}" presName="node" presStyleLbl="node1" presStyleIdx="7" presStyleCnt="10">
        <dgm:presLayoutVars>
          <dgm:bulletEnabled val="1"/>
        </dgm:presLayoutVars>
      </dgm:prSet>
      <dgm:spPr/>
    </dgm:pt>
    <dgm:pt modelId="{B5AFF2D4-3D5A-4E3E-AF87-279B1C9FF2BB}" type="pres">
      <dgm:prSet presAssocID="{3FD7F91E-2D5D-41ED-AD96-451BF29FCAD3}" presName="sibTrans" presStyleLbl="sibTrans2D1" presStyleIdx="7" presStyleCnt="9"/>
      <dgm:spPr/>
    </dgm:pt>
    <dgm:pt modelId="{29CB8D91-345C-4291-A077-FB0C9A26E3A5}" type="pres">
      <dgm:prSet presAssocID="{3FD7F91E-2D5D-41ED-AD96-451BF29FCAD3}" presName="connectorText" presStyleLbl="sibTrans2D1" presStyleIdx="7" presStyleCnt="9"/>
      <dgm:spPr/>
    </dgm:pt>
    <dgm:pt modelId="{F85E462E-607D-46D7-843D-7F6FC0B43DD4}" type="pres">
      <dgm:prSet presAssocID="{5DDA299A-444C-4465-9570-D520300AF1BF}" presName="node" presStyleLbl="node1" presStyleIdx="8" presStyleCnt="10">
        <dgm:presLayoutVars>
          <dgm:bulletEnabled val="1"/>
        </dgm:presLayoutVars>
      </dgm:prSet>
      <dgm:spPr/>
    </dgm:pt>
    <dgm:pt modelId="{DF135C07-CE88-4BD5-8788-437E0400E140}" type="pres">
      <dgm:prSet presAssocID="{EBB55FD3-9845-4034-8313-EAA5E9B40C13}" presName="sibTrans" presStyleLbl="sibTrans2D1" presStyleIdx="8" presStyleCnt="9"/>
      <dgm:spPr/>
    </dgm:pt>
    <dgm:pt modelId="{AAD54034-35F9-4436-92EA-A2B9777C1D01}" type="pres">
      <dgm:prSet presAssocID="{EBB55FD3-9845-4034-8313-EAA5E9B40C13}" presName="connectorText" presStyleLbl="sibTrans2D1" presStyleIdx="8" presStyleCnt="9"/>
      <dgm:spPr/>
    </dgm:pt>
    <dgm:pt modelId="{37AA923D-8D57-4433-8DFA-7C67F31F783E}" type="pres">
      <dgm:prSet presAssocID="{E3C20E8A-083F-4965-B947-62CD03716BC8}" presName="node" presStyleLbl="node1" presStyleIdx="9" presStyleCnt="10">
        <dgm:presLayoutVars>
          <dgm:bulletEnabled val="1"/>
        </dgm:presLayoutVars>
      </dgm:prSet>
      <dgm:spPr/>
    </dgm:pt>
  </dgm:ptLst>
  <dgm:cxnLst>
    <dgm:cxn modelId="{5A272700-9B50-43BA-8474-4D527BD68891}" type="presOf" srcId="{797F63CA-1FB2-42BF-A0FE-01DC5E48EB9E}" destId="{9C9D4D46-05EC-4407-AC66-3C227D7ECED4}" srcOrd="1" destOrd="0" presId="urn:microsoft.com/office/officeart/2005/8/layout/process5"/>
    <dgm:cxn modelId="{99FE5300-FAC7-4FF1-B12B-6AF8A57F4241}" type="presOf" srcId="{5DDA299A-444C-4465-9570-D520300AF1BF}" destId="{F85E462E-607D-46D7-843D-7F6FC0B43DD4}" srcOrd="0" destOrd="0" presId="urn:microsoft.com/office/officeart/2005/8/layout/process5"/>
    <dgm:cxn modelId="{4F8F2D0C-E1B2-4580-B5D8-6447BBB96C1D}" type="presOf" srcId="{4D62D634-4C3C-4234-AB49-ED33E89FCCC5}" destId="{4DA0E91F-D354-4FB4-ADC7-1A6273B9F4F7}" srcOrd="1" destOrd="0" presId="urn:microsoft.com/office/officeart/2005/8/layout/process5"/>
    <dgm:cxn modelId="{BFC7520C-6D02-49CF-9562-4091ABE78634}" srcId="{134CC798-2692-4338-892A-687462FEAABB}" destId="{E3C20E8A-083F-4965-B947-62CD03716BC8}" srcOrd="9" destOrd="0" parTransId="{B82A3986-CD64-4472-815E-3E99FB3C65C4}" sibTransId="{B1972C4F-8003-4CBB-8A32-A2A5C98C4436}"/>
    <dgm:cxn modelId="{D6810B11-60AF-4A61-B8CB-1067B938DED8}" type="presOf" srcId="{84471A97-D7B9-41C5-8371-8974F28F3A26}" destId="{DAD930C6-242C-48F1-9904-41EC230B38DB}" srcOrd="0" destOrd="0" presId="urn:microsoft.com/office/officeart/2005/8/layout/process5"/>
    <dgm:cxn modelId="{2BF24112-0643-4E94-B10D-E1084355E3D5}" type="presOf" srcId="{E3C20E8A-083F-4965-B947-62CD03716BC8}" destId="{37AA923D-8D57-4433-8DFA-7C67F31F783E}" srcOrd="0" destOrd="0" presId="urn:microsoft.com/office/officeart/2005/8/layout/process5"/>
    <dgm:cxn modelId="{5525661F-9498-491F-8A40-A2FF2917C8B3}" srcId="{134CC798-2692-4338-892A-687462FEAABB}" destId="{CB9F40F5-8C9C-47AA-88C2-C237794B7268}" srcOrd="6" destOrd="0" parTransId="{F6505433-3DED-4841-AA2D-69573C4DBB55}" sibTransId="{4D62D634-4C3C-4234-AB49-ED33E89FCCC5}"/>
    <dgm:cxn modelId="{B0171122-8A46-4627-A6BE-CF1E33AB017B}" type="presOf" srcId="{CB9F40F5-8C9C-47AA-88C2-C237794B7268}" destId="{EC7ECEE4-7DBB-4D4F-8285-11D79BD47001}" srcOrd="0" destOrd="0" presId="urn:microsoft.com/office/officeart/2005/8/layout/process5"/>
    <dgm:cxn modelId="{AAFBA932-4DF4-4959-BBD0-1EE4D23D60AD}" type="presOf" srcId="{EBB55FD3-9845-4034-8313-EAA5E9B40C13}" destId="{DF135C07-CE88-4BD5-8788-437E0400E140}" srcOrd="0" destOrd="0" presId="urn:microsoft.com/office/officeart/2005/8/layout/process5"/>
    <dgm:cxn modelId="{AC4AD95D-81F5-4E6E-9093-829B20A6D3EC}" type="presOf" srcId="{BCF2DFE2-9B66-408E-BC3C-45A6CC3CE7A0}" destId="{79C5DCC6-40E4-4834-8342-D9D3AD59A1CD}" srcOrd="0" destOrd="0" presId="urn:microsoft.com/office/officeart/2005/8/layout/process5"/>
    <dgm:cxn modelId="{B67BEB62-080E-4F46-92B7-6AA687ACA399}" type="presOf" srcId="{4D62D634-4C3C-4234-AB49-ED33E89FCCC5}" destId="{4B8A03FE-5632-4B37-AA81-C0EAA4A24F89}" srcOrd="0" destOrd="0" presId="urn:microsoft.com/office/officeart/2005/8/layout/process5"/>
    <dgm:cxn modelId="{6C3F3F67-5C2E-4988-9072-D8B8267152E7}" type="presOf" srcId="{C9CC2B71-4BA7-4E21-B85C-485A8F968BA6}" destId="{F3A61653-D753-4548-95FC-D7376084A368}" srcOrd="0" destOrd="0" presId="urn:microsoft.com/office/officeart/2005/8/layout/process5"/>
    <dgm:cxn modelId="{FBAB2949-A958-4647-BCD8-55C193DC7A25}" type="presOf" srcId="{E746B2F4-F1A9-4B4C-9867-2BEDDB718465}" destId="{6A5BA378-4D98-41D1-AD36-49A339CB23FB}" srcOrd="1" destOrd="0" presId="urn:microsoft.com/office/officeart/2005/8/layout/process5"/>
    <dgm:cxn modelId="{8E04936C-C473-4C8A-AA44-BA38C49387AB}" srcId="{134CC798-2692-4338-892A-687462FEAABB}" destId="{F8289AEA-4837-43CA-8398-462CDF10AEE2}" srcOrd="2" destOrd="0" parTransId="{7765643A-329C-452D-945A-B081A85C5D57}" sibTransId="{797F63CA-1FB2-42BF-A0FE-01DC5E48EB9E}"/>
    <dgm:cxn modelId="{6A9C1374-B637-4088-8C00-E5CEE9FCF337}" type="presOf" srcId="{4E071965-B882-4A59-9AEF-7FBDE287141D}" destId="{939066CC-0B2F-4E16-BA2D-DCB0F3143EC6}" srcOrd="0" destOrd="0" presId="urn:microsoft.com/office/officeart/2005/8/layout/process5"/>
    <dgm:cxn modelId="{5AF6D874-760F-4962-B390-BD9B9EB09770}" srcId="{134CC798-2692-4338-892A-687462FEAABB}" destId="{EE8F44F0-EE1B-44CC-8C3B-C36E8764E366}" srcOrd="0" destOrd="0" parTransId="{30222959-7F50-4651-8023-21FF6259CB62}" sibTransId="{84471A97-D7B9-41C5-8371-8974F28F3A26}"/>
    <dgm:cxn modelId="{416EDB74-B08A-470E-8857-12E4C945C5CB}" type="presOf" srcId="{F19976AC-60E5-4A0A-AB3E-0CD722A389E5}" destId="{21914223-9ED4-4FB9-9406-44C616CF59F5}" srcOrd="0" destOrd="0" presId="urn:microsoft.com/office/officeart/2005/8/layout/process5"/>
    <dgm:cxn modelId="{E64A997B-C8E1-43E5-9235-E18041C7B469}" type="presOf" srcId="{134CC798-2692-4338-892A-687462FEAABB}" destId="{2B4D6FAF-BCA0-450B-8CB7-FAC9E81F03CA}" srcOrd="0" destOrd="0" presId="urn:microsoft.com/office/officeart/2005/8/layout/process5"/>
    <dgm:cxn modelId="{A9072C8A-0EA6-4FD3-81CF-1FB3A0814804}" type="presOf" srcId="{797F63CA-1FB2-42BF-A0FE-01DC5E48EB9E}" destId="{831C3958-29C7-4472-900D-4522E52697F9}" srcOrd="0" destOrd="0" presId="urn:microsoft.com/office/officeart/2005/8/layout/process5"/>
    <dgm:cxn modelId="{05E90F8B-1952-44BF-9081-7C6A8E6D622A}" type="presOf" srcId="{3FD7F91E-2D5D-41ED-AD96-451BF29FCAD3}" destId="{29CB8D91-345C-4291-A077-FB0C9A26E3A5}" srcOrd="1" destOrd="0" presId="urn:microsoft.com/office/officeart/2005/8/layout/process5"/>
    <dgm:cxn modelId="{8AE4568B-181F-4A5A-B62B-A0B07EBE675F}" type="presOf" srcId="{E746B2F4-F1A9-4B4C-9867-2BEDDB718465}" destId="{556AEE05-5170-44DF-8EB1-4BC2F796E627}" srcOrd="0" destOrd="0" presId="urn:microsoft.com/office/officeart/2005/8/layout/process5"/>
    <dgm:cxn modelId="{F7EDC592-6AF1-4BDC-ACA1-88F9E5811C32}" type="presOf" srcId="{3FD7F91E-2D5D-41ED-AD96-451BF29FCAD3}" destId="{B5AFF2D4-3D5A-4E3E-AF87-279B1C9FF2BB}" srcOrd="0" destOrd="0" presId="urn:microsoft.com/office/officeart/2005/8/layout/process5"/>
    <dgm:cxn modelId="{6A7F0D98-C6D8-47BB-82E8-8BBA283832A1}" type="presOf" srcId="{F8289AEA-4837-43CA-8398-462CDF10AEE2}" destId="{068928AF-D7A6-4FBA-B929-9666250D5943}" srcOrd="0" destOrd="0" presId="urn:microsoft.com/office/officeart/2005/8/layout/process5"/>
    <dgm:cxn modelId="{49E068A0-DDA0-458E-BE0A-A1152485915E}" type="presOf" srcId="{104419A1-5387-4079-8933-4047DEE072E8}" destId="{7C1E657C-0CD7-41FC-B1C5-6574A691D45A}" srcOrd="0" destOrd="0" presId="urn:microsoft.com/office/officeart/2005/8/layout/process5"/>
    <dgm:cxn modelId="{4145E7A0-2C79-4221-90C2-55139C00CA97}" srcId="{134CC798-2692-4338-892A-687462FEAABB}" destId="{F19976AC-60E5-4A0A-AB3E-0CD722A389E5}" srcOrd="7" destOrd="0" parTransId="{765A74A1-4AD3-4246-97E1-BCD23ECD7B08}" sibTransId="{3FD7F91E-2D5D-41ED-AD96-451BF29FCAD3}"/>
    <dgm:cxn modelId="{F4604DA2-165D-47AC-83B0-3945254A9DA8}" srcId="{134CC798-2692-4338-892A-687462FEAABB}" destId="{C9CC2B71-4BA7-4E21-B85C-485A8F968BA6}" srcOrd="4" destOrd="0" parTransId="{969DCF98-7244-4E73-B073-8870B581E82E}" sibTransId="{4E071965-B882-4A59-9AEF-7FBDE287141D}"/>
    <dgm:cxn modelId="{117F22B2-2F15-444E-9A0C-7BD1C64010F0}" type="presOf" srcId="{EBB55FD3-9845-4034-8313-EAA5E9B40C13}" destId="{AAD54034-35F9-4436-92EA-A2B9777C1D01}" srcOrd="1" destOrd="0" presId="urn:microsoft.com/office/officeart/2005/8/layout/process5"/>
    <dgm:cxn modelId="{B9D29CB9-3A0C-4079-B262-69B19A95AD01}" srcId="{134CC798-2692-4338-892A-687462FEAABB}" destId="{5DDA299A-444C-4465-9570-D520300AF1BF}" srcOrd="8" destOrd="0" parTransId="{91212774-31C3-4F7C-8250-8E8AC9EFDE84}" sibTransId="{EBB55FD3-9845-4034-8313-EAA5E9B40C13}"/>
    <dgm:cxn modelId="{823355BB-1127-4353-8502-8F0C2DA6728D}" type="presOf" srcId="{4F43CA52-BB7C-4845-B42F-B04C4DEF0054}" destId="{3ECD7AD3-876E-44E8-9FDC-D8209FFE7161}" srcOrd="0" destOrd="0" presId="urn:microsoft.com/office/officeart/2005/8/layout/process5"/>
    <dgm:cxn modelId="{EAB462C5-C1DB-4DC7-83DB-C4811B2CD22E}" type="presOf" srcId="{84471A97-D7B9-41C5-8371-8974F28F3A26}" destId="{B0631B15-C567-4325-A3BC-35B6C86C96FD}" srcOrd="1" destOrd="0" presId="urn:microsoft.com/office/officeart/2005/8/layout/process5"/>
    <dgm:cxn modelId="{41D3EFC5-1229-4C44-93C6-A73F6A94A53F}" type="presOf" srcId="{BCF2DFE2-9B66-408E-BC3C-45A6CC3CE7A0}" destId="{BD3E24DA-F291-4C05-AD6F-9B0311B54AF6}" srcOrd="1" destOrd="0" presId="urn:microsoft.com/office/officeart/2005/8/layout/process5"/>
    <dgm:cxn modelId="{27EEC0CB-66F6-45D6-8BCE-4FFAF4C10BF1}" srcId="{134CC798-2692-4338-892A-687462FEAABB}" destId="{104419A1-5387-4079-8933-4047DEE072E8}" srcOrd="1" destOrd="0" parTransId="{F16677A7-6216-4894-B79C-599517C734F3}" sibTransId="{BCF2DFE2-9B66-408E-BC3C-45A6CC3CE7A0}"/>
    <dgm:cxn modelId="{8B2484CD-C5F6-43F6-BB8D-902EB0977D5E}" type="presOf" srcId="{EE8F44F0-EE1B-44CC-8C3B-C36E8764E366}" destId="{FE4A01C0-FF61-43AF-AD9C-9608C1A100D1}" srcOrd="0" destOrd="0" presId="urn:microsoft.com/office/officeart/2005/8/layout/process5"/>
    <dgm:cxn modelId="{12F6DECE-8C4D-4F71-912A-B887FD6D26D3}" srcId="{134CC798-2692-4338-892A-687462FEAABB}" destId="{1D87CA5D-0F94-425F-BAD0-41D1FEC0DF47}" srcOrd="5" destOrd="0" parTransId="{A87A7A21-16C9-44FB-8595-C496A4F51D51}" sibTransId="{4F43CA52-BB7C-4845-B42F-B04C4DEF0054}"/>
    <dgm:cxn modelId="{B7A16CDD-CA74-46A9-96D4-38011A7FA923}" type="presOf" srcId="{E5F27357-6AFB-4D22-9062-B14EA2F34D14}" destId="{47876182-66C6-41BB-BA17-99850AD463D6}" srcOrd="0" destOrd="0" presId="urn:microsoft.com/office/officeart/2005/8/layout/process5"/>
    <dgm:cxn modelId="{60ECFAEA-C120-498B-A6D7-8F2A2E03F72D}" type="presOf" srcId="{1D87CA5D-0F94-425F-BAD0-41D1FEC0DF47}" destId="{4150F3A4-C99D-433C-B597-AD9C86EEDA10}" srcOrd="0" destOrd="0" presId="urn:microsoft.com/office/officeart/2005/8/layout/process5"/>
    <dgm:cxn modelId="{72235CFD-AE30-4CD2-AF9A-5A63A15B7651}" type="presOf" srcId="{4F43CA52-BB7C-4845-B42F-B04C4DEF0054}" destId="{016BE935-43FA-4AE4-BE33-292A7D643CB6}" srcOrd="1" destOrd="0" presId="urn:microsoft.com/office/officeart/2005/8/layout/process5"/>
    <dgm:cxn modelId="{952F3AFE-F727-4220-9BF8-EE0F55BC4E66}" type="presOf" srcId="{4E071965-B882-4A59-9AEF-7FBDE287141D}" destId="{5BB3017F-8167-4639-91F8-512D806BC236}" srcOrd="1" destOrd="0" presId="urn:microsoft.com/office/officeart/2005/8/layout/process5"/>
    <dgm:cxn modelId="{59E0A2FF-DCEA-43E1-B66D-B2199008D1D5}" srcId="{134CC798-2692-4338-892A-687462FEAABB}" destId="{E5F27357-6AFB-4D22-9062-B14EA2F34D14}" srcOrd="3" destOrd="0" parTransId="{862482BB-4829-4CA8-8CED-CB93D5D72B72}" sibTransId="{E746B2F4-F1A9-4B4C-9867-2BEDDB718465}"/>
    <dgm:cxn modelId="{3715FABA-12DC-4486-BD15-99F6167E12BD}" type="presParOf" srcId="{2B4D6FAF-BCA0-450B-8CB7-FAC9E81F03CA}" destId="{FE4A01C0-FF61-43AF-AD9C-9608C1A100D1}" srcOrd="0" destOrd="0" presId="urn:microsoft.com/office/officeart/2005/8/layout/process5"/>
    <dgm:cxn modelId="{C8C15A13-3FA5-4DC5-98FC-811B1D186EC0}" type="presParOf" srcId="{2B4D6FAF-BCA0-450B-8CB7-FAC9E81F03CA}" destId="{DAD930C6-242C-48F1-9904-41EC230B38DB}" srcOrd="1" destOrd="0" presId="urn:microsoft.com/office/officeart/2005/8/layout/process5"/>
    <dgm:cxn modelId="{93124C67-B0B7-4A55-898E-2DB6A6299EEA}" type="presParOf" srcId="{DAD930C6-242C-48F1-9904-41EC230B38DB}" destId="{B0631B15-C567-4325-A3BC-35B6C86C96FD}" srcOrd="0" destOrd="0" presId="urn:microsoft.com/office/officeart/2005/8/layout/process5"/>
    <dgm:cxn modelId="{D600D9AA-1583-42BE-9BF7-E8F7F0B809A1}" type="presParOf" srcId="{2B4D6FAF-BCA0-450B-8CB7-FAC9E81F03CA}" destId="{7C1E657C-0CD7-41FC-B1C5-6574A691D45A}" srcOrd="2" destOrd="0" presId="urn:microsoft.com/office/officeart/2005/8/layout/process5"/>
    <dgm:cxn modelId="{F4BC7DEE-4488-4AFA-8068-3A65188154F1}" type="presParOf" srcId="{2B4D6FAF-BCA0-450B-8CB7-FAC9E81F03CA}" destId="{79C5DCC6-40E4-4834-8342-D9D3AD59A1CD}" srcOrd="3" destOrd="0" presId="urn:microsoft.com/office/officeart/2005/8/layout/process5"/>
    <dgm:cxn modelId="{C85A618B-5697-4394-8C68-796146FE71CC}" type="presParOf" srcId="{79C5DCC6-40E4-4834-8342-D9D3AD59A1CD}" destId="{BD3E24DA-F291-4C05-AD6F-9B0311B54AF6}" srcOrd="0" destOrd="0" presId="urn:microsoft.com/office/officeart/2005/8/layout/process5"/>
    <dgm:cxn modelId="{1EC91082-E6EC-40F5-9347-B236FC2FCC6D}" type="presParOf" srcId="{2B4D6FAF-BCA0-450B-8CB7-FAC9E81F03CA}" destId="{068928AF-D7A6-4FBA-B929-9666250D5943}" srcOrd="4" destOrd="0" presId="urn:microsoft.com/office/officeart/2005/8/layout/process5"/>
    <dgm:cxn modelId="{4FC26948-258E-4356-919A-AD4B177873A2}" type="presParOf" srcId="{2B4D6FAF-BCA0-450B-8CB7-FAC9E81F03CA}" destId="{831C3958-29C7-4472-900D-4522E52697F9}" srcOrd="5" destOrd="0" presId="urn:microsoft.com/office/officeart/2005/8/layout/process5"/>
    <dgm:cxn modelId="{7C768AF1-A01A-4A07-8957-9F97C2D35E27}" type="presParOf" srcId="{831C3958-29C7-4472-900D-4522E52697F9}" destId="{9C9D4D46-05EC-4407-AC66-3C227D7ECED4}" srcOrd="0" destOrd="0" presId="urn:microsoft.com/office/officeart/2005/8/layout/process5"/>
    <dgm:cxn modelId="{BBE9147E-2F85-4C01-892F-2D68404EBC20}" type="presParOf" srcId="{2B4D6FAF-BCA0-450B-8CB7-FAC9E81F03CA}" destId="{47876182-66C6-41BB-BA17-99850AD463D6}" srcOrd="6" destOrd="0" presId="urn:microsoft.com/office/officeart/2005/8/layout/process5"/>
    <dgm:cxn modelId="{DCE81DC1-66DD-4CE7-B2F5-1C34C85100B9}" type="presParOf" srcId="{2B4D6FAF-BCA0-450B-8CB7-FAC9E81F03CA}" destId="{556AEE05-5170-44DF-8EB1-4BC2F796E627}" srcOrd="7" destOrd="0" presId="urn:microsoft.com/office/officeart/2005/8/layout/process5"/>
    <dgm:cxn modelId="{0137E74A-BE40-499C-9F3C-080D16797AB1}" type="presParOf" srcId="{556AEE05-5170-44DF-8EB1-4BC2F796E627}" destId="{6A5BA378-4D98-41D1-AD36-49A339CB23FB}" srcOrd="0" destOrd="0" presId="urn:microsoft.com/office/officeart/2005/8/layout/process5"/>
    <dgm:cxn modelId="{6A35D63C-23D0-4F1A-AE52-EB4A7FE84FAB}" type="presParOf" srcId="{2B4D6FAF-BCA0-450B-8CB7-FAC9E81F03CA}" destId="{F3A61653-D753-4548-95FC-D7376084A368}" srcOrd="8" destOrd="0" presId="urn:microsoft.com/office/officeart/2005/8/layout/process5"/>
    <dgm:cxn modelId="{F1AC8650-5072-434F-A6C6-0BB15A396643}" type="presParOf" srcId="{2B4D6FAF-BCA0-450B-8CB7-FAC9E81F03CA}" destId="{939066CC-0B2F-4E16-BA2D-DCB0F3143EC6}" srcOrd="9" destOrd="0" presId="urn:microsoft.com/office/officeart/2005/8/layout/process5"/>
    <dgm:cxn modelId="{32E3255E-346A-4940-ADDD-A496806848D0}" type="presParOf" srcId="{939066CC-0B2F-4E16-BA2D-DCB0F3143EC6}" destId="{5BB3017F-8167-4639-91F8-512D806BC236}" srcOrd="0" destOrd="0" presId="urn:microsoft.com/office/officeart/2005/8/layout/process5"/>
    <dgm:cxn modelId="{02EC2990-E665-4607-9F14-5F6AFCD09423}" type="presParOf" srcId="{2B4D6FAF-BCA0-450B-8CB7-FAC9E81F03CA}" destId="{4150F3A4-C99D-433C-B597-AD9C86EEDA10}" srcOrd="10" destOrd="0" presId="urn:microsoft.com/office/officeart/2005/8/layout/process5"/>
    <dgm:cxn modelId="{E80B08DA-2803-4927-9C81-FAE97B7A283D}" type="presParOf" srcId="{2B4D6FAF-BCA0-450B-8CB7-FAC9E81F03CA}" destId="{3ECD7AD3-876E-44E8-9FDC-D8209FFE7161}" srcOrd="11" destOrd="0" presId="urn:microsoft.com/office/officeart/2005/8/layout/process5"/>
    <dgm:cxn modelId="{C8F85725-111A-482F-90AD-A0D83FF7F80D}" type="presParOf" srcId="{3ECD7AD3-876E-44E8-9FDC-D8209FFE7161}" destId="{016BE935-43FA-4AE4-BE33-292A7D643CB6}" srcOrd="0" destOrd="0" presId="urn:microsoft.com/office/officeart/2005/8/layout/process5"/>
    <dgm:cxn modelId="{9C6A2EC7-0FD5-4AF4-B492-4A2D55D364D9}" type="presParOf" srcId="{2B4D6FAF-BCA0-450B-8CB7-FAC9E81F03CA}" destId="{EC7ECEE4-7DBB-4D4F-8285-11D79BD47001}" srcOrd="12" destOrd="0" presId="urn:microsoft.com/office/officeart/2005/8/layout/process5"/>
    <dgm:cxn modelId="{856F5800-6A95-4FBC-BA93-F982770FB81B}" type="presParOf" srcId="{2B4D6FAF-BCA0-450B-8CB7-FAC9E81F03CA}" destId="{4B8A03FE-5632-4B37-AA81-C0EAA4A24F89}" srcOrd="13" destOrd="0" presId="urn:microsoft.com/office/officeart/2005/8/layout/process5"/>
    <dgm:cxn modelId="{FFA1F729-EDD3-488D-A88F-3928C5B206C6}" type="presParOf" srcId="{4B8A03FE-5632-4B37-AA81-C0EAA4A24F89}" destId="{4DA0E91F-D354-4FB4-ADC7-1A6273B9F4F7}" srcOrd="0" destOrd="0" presId="urn:microsoft.com/office/officeart/2005/8/layout/process5"/>
    <dgm:cxn modelId="{31ED8E65-89E7-4A6E-97BE-AE1237578252}" type="presParOf" srcId="{2B4D6FAF-BCA0-450B-8CB7-FAC9E81F03CA}" destId="{21914223-9ED4-4FB9-9406-44C616CF59F5}" srcOrd="14" destOrd="0" presId="urn:microsoft.com/office/officeart/2005/8/layout/process5"/>
    <dgm:cxn modelId="{22008F68-2A40-4F84-92BA-BC01C9865B4F}" type="presParOf" srcId="{2B4D6FAF-BCA0-450B-8CB7-FAC9E81F03CA}" destId="{B5AFF2D4-3D5A-4E3E-AF87-279B1C9FF2BB}" srcOrd="15" destOrd="0" presId="urn:microsoft.com/office/officeart/2005/8/layout/process5"/>
    <dgm:cxn modelId="{E5C6E3F5-2AAE-4B64-B3E8-A90B65797030}" type="presParOf" srcId="{B5AFF2D4-3D5A-4E3E-AF87-279B1C9FF2BB}" destId="{29CB8D91-345C-4291-A077-FB0C9A26E3A5}" srcOrd="0" destOrd="0" presId="urn:microsoft.com/office/officeart/2005/8/layout/process5"/>
    <dgm:cxn modelId="{BA777B1D-6211-4FB4-B479-FFCE53B97401}" type="presParOf" srcId="{2B4D6FAF-BCA0-450B-8CB7-FAC9E81F03CA}" destId="{F85E462E-607D-46D7-843D-7F6FC0B43DD4}" srcOrd="16" destOrd="0" presId="urn:microsoft.com/office/officeart/2005/8/layout/process5"/>
    <dgm:cxn modelId="{926D7E55-45AB-48C1-9ABA-B874EBBB5D6D}" type="presParOf" srcId="{2B4D6FAF-BCA0-450B-8CB7-FAC9E81F03CA}" destId="{DF135C07-CE88-4BD5-8788-437E0400E140}" srcOrd="17" destOrd="0" presId="urn:microsoft.com/office/officeart/2005/8/layout/process5"/>
    <dgm:cxn modelId="{06EBC7C5-17DE-4DF6-A367-BF46A5C99B7A}" type="presParOf" srcId="{DF135C07-CE88-4BD5-8788-437E0400E140}" destId="{AAD54034-35F9-4436-92EA-A2B9777C1D01}" srcOrd="0" destOrd="0" presId="urn:microsoft.com/office/officeart/2005/8/layout/process5"/>
    <dgm:cxn modelId="{B0547A53-5FF6-47AD-A86A-0BC3ABE6BB40}" type="presParOf" srcId="{2B4D6FAF-BCA0-450B-8CB7-FAC9E81F03CA}" destId="{37AA923D-8D57-4433-8DFA-7C67F31F783E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34CC798-2692-4338-892A-687462FEAABB}" type="doc">
      <dgm:prSet loTypeId="urn:microsoft.com/office/officeart/2005/8/layout/process5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EE8F44F0-EE1B-44CC-8C3B-C36E8764E366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 Heart Extraction</a:t>
          </a:r>
          <a:endParaRPr lang="en-US"/>
        </a:p>
      </dgm:t>
    </dgm:pt>
    <dgm:pt modelId="{30222959-7F50-4651-8023-21FF6259CB62}" type="parTrans" cxnId="{5AF6D874-760F-4962-B390-BD9B9EB09770}">
      <dgm:prSet/>
      <dgm:spPr/>
      <dgm:t>
        <a:bodyPr/>
        <a:lstStyle/>
        <a:p>
          <a:endParaRPr lang="en-US"/>
        </a:p>
      </dgm:t>
    </dgm:pt>
    <dgm:pt modelId="{84471A97-D7B9-41C5-8371-8974F28F3A26}" type="sibTrans" cxnId="{5AF6D874-760F-4962-B390-BD9B9EB09770}">
      <dgm:prSet/>
      <dgm:spPr/>
      <dgm:t>
        <a:bodyPr/>
        <a:lstStyle/>
        <a:p>
          <a:endParaRPr lang="en-US"/>
        </a:p>
      </dgm:t>
    </dgm:pt>
    <dgm:pt modelId="{104419A1-5387-4079-8933-4047DEE072E8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Langendorff Perfusion</a:t>
          </a:r>
          <a:endParaRPr lang="en-US"/>
        </a:p>
      </dgm:t>
    </dgm:pt>
    <dgm:pt modelId="{F16677A7-6216-4894-B79C-599517C734F3}" type="parTrans" cxnId="{27EEC0CB-66F6-45D6-8BCE-4FFAF4C10BF1}">
      <dgm:prSet/>
      <dgm:spPr/>
      <dgm:t>
        <a:bodyPr/>
        <a:lstStyle/>
        <a:p>
          <a:endParaRPr lang="en-US"/>
        </a:p>
      </dgm:t>
    </dgm:pt>
    <dgm:pt modelId="{BCF2DFE2-9B66-408E-BC3C-45A6CC3CE7A0}" type="sibTrans" cxnId="{27EEC0CB-66F6-45D6-8BCE-4FFAF4C10BF1}">
      <dgm:prSet/>
      <dgm:spPr/>
      <dgm:t>
        <a:bodyPr/>
        <a:lstStyle/>
        <a:p>
          <a:endParaRPr lang="en-US"/>
        </a:p>
      </dgm:t>
    </dgm:pt>
    <dgm:pt modelId="{F8289AEA-4837-43CA-8398-462CDF10AEE2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Clearing (CLARITY/CUBIC)</a:t>
          </a:r>
          <a:endParaRPr lang="en-US"/>
        </a:p>
      </dgm:t>
    </dgm:pt>
    <dgm:pt modelId="{7765643A-329C-452D-945A-B081A85C5D57}" type="parTrans" cxnId="{8E04936C-C473-4C8A-AA44-BA38C49387AB}">
      <dgm:prSet/>
      <dgm:spPr/>
      <dgm:t>
        <a:bodyPr/>
        <a:lstStyle/>
        <a:p>
          <a:endParaRPr lang="en-US"/>
        </a:p>
      </dgm:t>
    </dgm:pt>
    <dgm:pt modelId="{797F63CA-1FB2-42BF-A0FE-01DC5E48EB9E}" type="sibTrans" cxnId="{8E04936C-C473-4C8A-AA44-BA38C49387AB}">
      <dgm:prSet/>
      <dgm:spPr/>
      <dgm:t>
        <a:bodyPr/>
        <a:lstStyle/>
        <a:p>
          <a:endParaRPr lang="en-US"/>
        </a:p>
      </dgm:t>
    </dgm:pt>
    <dgm:pt modelId="{E5F27357-6AFB-4D22-9062-B14EA2F34D14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Staining</a:t>
          </a:r>
          <a:endParaRPr lang="en-US"/>
        </a:p>
      </dgm:t>
    </dgm:pt>
    <dgm:pt modelId="{862482BB-4829-4CA8-8CED-CB93D5D72B72}" type="parTrans" cxnId="{59E0A2FF-DCEA-43E1-B66D-B2199008D1D5}">
      <dgm:prSet/>
      <dgm:spPr/>
      <dgm:t>
        <a:bodyPr/>
        <a:lstStyle/>
        <a:p>
          <a:endParaRPr lang="en-US"/>
        </a:p>
      </dgm:t>
    </dgm:pt>
    <dgm:pt modelId="{E746B2F4-F1A9-4B4C-9867-2BEDDB718465}" type="sibTrans" cxnId="{59E0A2FF-DCEA-43E1-B66D-B2199008D1D5}">
      <dgm:prSet/>
      <dgm:spPr/>
      <dgm:t>
        <a:bodyPr/>
        <a:lstStyle/>
        <a:p>
          <a:endParaRPr lang="en-US"/>
        </a:p>
      </dgm:t>
    </dgm:pt>
    <dgm:pt modelId="{C9CC2B71-4BA7-4E21-B85C-485A8F968BA6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Mounting, RI matching</a:t>
          </a:r>
          <a:endParaRPr lang="en-US"/>
        </a:p>
      </dgm:t>
    </dgm:pt>
    <dgm:pt modelId="{969DCF98-7244-4E73-B073-8870B581E82E}" type="parTrans" cxnId="{F4604DA2-165D-47AC-83B0-3945254A9DA8}">
      <dgm:prSet/>
      <dgm:spPr/>
      <dgm:t>
        <a:bodyPr/>
        <a:lstStyle/>
        <a:p>
          <a:endParaRPr lang="en-US"/>
        </a:p>
      </dgm:t>
    </dgm:pt>
    <dgm:pt modelId="{4E071965-B882-4A59-9AEF-7FBDE287141D}" type="sibTrans" cxnId="{F4604DA2-165D-47AC-83B0-3945254A9DA8}">
      <dgm:prSet/>
      <dgm:spPr/>
      <dgm:t>
        <a:bodyPr/>
        <a:lstStyle/>
        <a:p>
          <a:endParaRPr lang="en-US"/>
        </a:p>
      </dgm:t>
    </dgm:pt>
    <dgm:pt modelId="{1D87CA5D-0F94-425F-BAD0-41D1FEC0DF47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High Resolution Imaging </a:t>
          </a:r>
        </a:p>
      </dgm:t>
    </dgm:pt>
    <dgm:pt modelId="{A87A7A21-16C9-44FB-8595-C496A4F51D51}" type="parTrans" cxnId="{12F6DECE-8C4D-4F71-912A-B887FD6D26D3}">
      <dgm:prSet/>
      <dgm:spPr/>
      <dgm:t>
        <a:bodyPr/>
        <a:lstStyle/>
        <a:p>
          <a:endParaRPr lang="en-GB"/>
        </a:p>
      </dgm:t>
    </dgm:pt>
    <dgm:pt modelId="{4F43CA52-BB7C-4845-B42F-B04C4DEF0054}" type="sibTrans" cxnId="{12F6DECE-8C4D-4F71-912A-B887FD6D26D3}">
      <dgm:prSet/>
      <dgm:spPr/>
      <dgm:t>
        <a:bodyPr/>
        <a:lstStyle/>
        <a:p>
          <a:endParaRPr lang="en-US"/>
        </a:p>
      </dgm:t>
    </dgm:pt>
    <dgm:pt modelId="{CB9F40F5-8C9C-47AA-88C2-C237794B7268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Post Processing</a:t>
          </a:r>
        </a:p>
      </dgm:t>
    </dgm:pt>
    <dgm:pt modelId="{F6505433-3DED-4841-AA2D-69573C4DBB55}" type="parTrans" cxnId="{5525661F-9498-491F-8A40-A2FF2917C8B3}">
      <dgm:prSet/>
      <dgm:spPr/>
      <dgm:t>
        <a:bodyPr/>
        <a:lstStyle/>
        <a:p>
          <a:endParaRPr lang="en-GB"/>
        </a:p>
      </dgm:t>
    </dgm:pt>
    <dgm:pt modelId="{4D62D634-4C3C-4234-AB49-ED33E89FCCC5}" type="sibTrans" cxnId="{5525661F-9498-491F-8A40-A2FF2917C8B3}">
      <dgm:prSet/>
      <dgm:spPr/>
      <dgm:t>
        <a:bodyPr/>
        <a:lstStyle/>
        <a:p>
          <a:endParaRPr lang="en-US"/>
        </a:p>
      </dgm:t>
    </dgm:pt>
    <dgm:pt modelId="{F19976AC-60E5-4A0A-AB3E-0CD722A389E5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Data Analysis</a:t>
          </a:r>
        </a:p>
      </dgm:t>
    </dgm:pt>
    <dgm:pt modelId="{765A74A1-4AD3-4246-97E1-BCD23ECD7B08}" type="parTrans" cxnId="{4145E7A0-2C79-4221-90C2-55139C00CA97}">
      <dgm:prSet/>
      <dgm:spPr/>
      <dgm:t>
        <a:bodyPr/>
        <a:lstStyle/>
        <a:p>
          <a:endParaRPr lang="en-GB"/>
        </a:p>
      </dgm:t>
    </dgm:pt>
    <dgm:pt modelId="{3FD7F91E-2D5D-41ED-AD96-451BF29FCAD3}" type="sibTrans" cxnId="{4145E7A0-2C79-4221-90C2-55139C00CA97}">
      <dgm:prSet/>
      <dgm:spPr/>
      <dgm:t>
        <a:bodyPr/>
        <a:lstStyle/>
        <a:p>
          <a:endParaRPr lang="en-US"/>
        </a:p>
      </dgm:t>
    </dgm:pt>
    <dgm:pt modelId="{5DDA299A-444C-4465-9570-D520300AF1BF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Statistcal Analysis</a:t>
          </a:r>
        </a:p>
      </dgm:t>
    </dgm:pt>
    <dgm:pt modelId="{91212774-31C3-4F7C-8250-8E8AC9EFDE84}" type="parTrans" cxnId="{B9D29CB9-3A0C-4079-B262-69B19A95AD01}">
      <dgm:prSet/>
      <dgm:spPr/>
      <dgm:t>
        <a:bodyPr/>
        <a:lstStyle/>
        <a:p>
          <a:endParaRPr lang="en-GB"/>
        </a:p>
      </dgm:t>
    </dgm:pt>
    <dgm:pt modelId="{EBB55FD3-9845-4034-8313-EAA5E9B40C13}" type="sibTrans" cxnId="{B9D29CB9-3A0C-4079-B262-69B19A95AD01}">
      <dgm:prSet/>
      <dgm:spPr/>
      <dgm:t>
        <a:bodyPr/>
        <a:lstStyle/>
        <a:p>
          <a:endParaRPr lang="en-US"/>
        </a:p>
      </dgm:t>
    </dgm:pt>
    <dgm:pt modelId="{E3C20E8A-083F-4965-B947-62CD03716BC8}">
      <dgm:prSet phldr="0"/>
      <dgm:spPr/>
      <dgm:t>
        <a:bodyPr/>
        <a:lstStyle/>
        <a:p>
          <a:r>
            <a:rPr lang="en-US" dirty="0">
              <a:latin typeface="Calibri Light" panose="020F0302020204030204"/>
            </a:rPr>
            <a:t>Quantitative Comparisons</a:t>
          </a:r>
          <a:endParaRPr lang="en-US" dirty="0"/>
        </a:p>
      </dgm:t>
    </dgm:pt>
    <dgm:pt modelId="{B82A3986-CD64-4472-815E-3E99FB3C65C4}" type="parTrans" cxnId="{BFC7520C-6D02-49CF-9562-4091ABE78634}">
      <dgm:prSet/>
      <dgm:spPr/>
      <dgm:t>
        <a:bodyPr/>
        <a:lstStyle/>
        <a:p>
          <a:endParaRPr lang="en-GB"/>
        </a:p>
      </dgm:t>
    </dgm:pt>
    <dgm:pt modelId="{B1972C4F-8003-4CBB-8A32-A2A5C98C4436}" type="sibTrans" cxnId="{BFC7520C-6D02-49CF-9562-4091ABE78634}">
      <dgm:prSet/>
      <dgm:spPr/>
      <dgm:t>
        <a:bodyPr/>
        <a:lstStyle/>
        <a:p>
          <a:endParaRPr lang="en-GB"/>
        </a:p>
      </dgm:t>
    </dgm:pt>
    <dgm:pt modelId="{2B4D6FAF-BCA0-450B-8CB7-FAC9E81F03CA}" type="pres">
      <dgm:prSet presAssocID="{134CC798-2692-4338-892A-687462FEAABB}" presName="diagram" presStyleCnt="0">
        <dgm:presLayoutVars>
          <dgm:dir/>
          <dgm:resizeHandles val="exact"/>
        </dgm:presLayoutVars>
      </dgm:prSet>
      <dgm:spPr/>
    </dgm:pt>
    <dgm:pt modelId="{FE4A01C0-FF61-43AF-AD9C-9608C1A100D1}" type="pres">
      <dgm:prSet presAssocID="{EE8F44F0-EE1B-44CC-8C3B-C36E8764E366}" presName="node" presStyleLbl="node1" presStyleIdx="0" presStyleCnt="10">
        <dgm:presLayoutVars>
          <dgm:bulletEnabled val="1"/>
        </dgm:presLayoutVars>
      </dgm:prSet>
      <dgm:spPr/>
    </dgm:pt>
    <dgm:pt modelId="{DAD930C6-242C-48F1-9904-41EC230B38DB}" type="pres">
      <dgm:prSet presAssocID="{84471A97-D7B9-41C5-8371-8974F28F3A26}" presName="sibTrans" presStyleLbl="sibTrans2D1" presStyleIdx="0" presStyleCnt="9"/>
      <dgm:spPr/>
    </dgm:pt>
    <dgm:pt modelId="{B0631B15-C567-4325-A3BC-35B6C86C96FD}" type="pres">
      <dgm:prSet presAssocID="{84471A97-D7B9-41C5-8371-8974F28F3A26}" presName="connectorText" presStyleLbl="sibTrans2D1" presStyleIdx="0" presStyleCnt="9"/>
      <dgm:spPr/>
    </dgm:pt>
    <dgm:pt modelId="{7C1E657C-0CD7-41FC-B1C5-6574A691D45A}" type="pres">
      <dgm:prSet presAssocID="{104419A1-5387-4079-8933-4047DEE072E8}" presName="node" presStyleLbl="node1" presStyleIdx="1" presStyleCnt="10">
        <dgm:presLayoutVars>
          <dgm:bulletEnabled val="1"/>
        </dgm:presLayoutVars>
      </dgm:prSet>
      <dgm:spPr/>
    </dgm:pt>
    <dgm:pt modelId="{79C5DCC6-40E4-4834-8342-D9D3AD59A1CD}" type="pres">
      <dgm:prSet presAssocID="{BCF2DFE2-9B66-408E-BC3C-45A6CC3CE7A0}" presName="sibTrans" presStyleLbl="sibTrans2D1" presStyleIdx="1" presStyleCnt="9"/>
      <dgm:spPr/>
    </dgm:pt>
    <dgm:pt modelId="{BD3E24DA-F291-4C05-AD6F-9B0311B54AF6}" type="pres">
      <dgm:prSet presAssocID="{BCF2DFE2-9B66-408E-BC3C-45A6CC3CE7A0}" presName="connectorText" presStyleLbl="sibTrans2D1" presStyleIdx="1" presStyleCnt="9"/>
      <dgm:spPr/>
    </dgm:pt>
    <dgm:pt modelId="{068928AF-D7A6-4FBA-B929-9666250D5943}" type="pres">
      <dgm:prSet presAssocID="{F8289AEA-4837-43CA-8398-462CDF10AEE2}" presName="node" presStyleLbl="node1" presStyleIdx="2" presStyleCnt="10">
        <dgm:presLayoutVars>
          <dgm:bulletEnabled val="1"/>
        </dgm:presLayoutVars>
      </dgm:prSet>
      <dgm:spPr/>
    </dgm:pt>
    <dgm:pt modelId="{831C3958-29C7-4472-900D-4522E52697F9}" type="pres">
      <dgm:prSet presAssocID="{797F63CA-1FB2-42BF-A0FE-01DC5E48EB9E}" presName="sibTrans" presStyleLbl="sibTrans2D1" presStyleIdx="2" presStyleCnt="9"/>
      <dgm:spPr/>
    </dgm:pt>
    <dgm:pt modelId="{9C9D4D46-05EC-4407-AC66-3C227D7ECED4}" type="pres">
      <dgm:prSet presAssocID="{797F63CA-1FB2-42BF-A0FE-01DC5E48EB9E}" presName="connectorText" presStyleLbl="sibTrans2D1" presStyleIdx="2" presStyleCnt="9"/>
      <dgm:spPr/>
    </dgm:pt>
    <dgm:pt modelId="{47876182-66C6-41BB-BA17-99850AD463D6}" type="pres">
      <dgm:prSet presAssocID="{E5F27357-6AFB-4D22-9062-B14EA2F34D14}" presName="node" presStyleLbl="node1" presStyleIdx="3" presStyleCnt="10">
        <dgm:presLayoutVars>
          <dgm:bulletEnabled val="1"/>
        </dgm:presLayoutVars>
      </dgm:prSet>
      <dgm:spPr/>
    </dgm:pt>
    <dgm:pt modelId="{556AEE05-5170-44DF-8EB1-4BC2F796E627}" type="pres">
      <dgm:prSet presAssocID="{E746B2F4-F1A9-4B4C-9867-2BEDDB718465}" presName="sibTrans" presStyleLbl="sibTrans2D1" presStyleIdx="3" presStyleCnt="9"/>
      <dgm:spPr/>
    </dgm:pt>
    <dgm:pt modelId="{6A5BA378-4D98-41D1-AD36-49A339CB23FB}" type="pres">
      <dgm:prSet presAssocID="{E746B2F4-F1A9-4B4C-9867-2BEDDB718465}" presName="connectorText" presStyleLbl="sibTrans2D1" presStyleIdx="3" presStyleCnt="9"/>
      <dgm:spPr/>
    </dgm:pt>
    <dgm:pt modelId="{F3A61653-D753-4548-95FC-D7376084A368}" type="pres">
      <dgm:prSet presAssocID="{C9CC2B71-4BA7-4E21-B85C-485A8F968BA6}" presName="node" presStyleLbl="node1" presStyleIdx="4" presStyleCnt="10">
        <dgm:presLayoutVars>
          <dgm:bulletEnabled val="1"/>
        </dgm:presLayoutVars>
      </dgm:prSet>
      <dgm:spPr/>
    </dgm:pt>
    <dgm:pt modelId="{939066CC-0B2F-4E16-BA2D-DCB0F3143EC6}" type="pres">
      <dgm:prSet presAssocID="{4E071965-B882-4A59-9AEF-7FBDE287141D}" presName="sibTrans" presStyleLbl="sibTrans2D1" presStyleIdx="4" presStyleCnt="9"/>
      <dgm:spPr/>
    </dgm:pt>
    <dgm:pt modelId="{5BB3017F-8167-4639-91F8-512D806BC236}" type="pres">
      <dgm:prSet presAssocID="{4E071965-B882-4A59-9AEF-7FBDE287141D}" presName="connectorText" presStyleLbl="sibTrans2D1" presStyleIdx="4" presStyleCnt="9"/>
      <dgm:spPr/>
    </dgm:pt>
    <dgm:pt modelId="{4150F3A4-C99D-433C-B597-AD9C86EEDA10}" type="pres">
      <dgm:prSet presAssocID="{1D87CA5D-0F94-425F-BAD0-41D1FEC0DF47}" presName="node" presStyleLbl="node1" presStyleIdx="5" presStyleCnt="10">
        <dgm:presLayoutVars>
          <dgm:bulletEnabled val="1"/>
        </dgm:presLayoutVars>
      </dgm:prSet>
      <dgm:spPr/>
    </dgm:pt>
    <dgm:pt modelId="{3ECD7AD3-876E-44E8-9FDC-D8209FFE7161}" type="pres">
      <dgm:prSet presAssocID="{4F43CA52-BB7C-4845-B42F-B04C4DEF0054}" presName="sibTrans" presStyleLbl="sibTrans2D1" presStyleIdx="5" presStyleCnt="9"/>
      <dgm:spPr/>
    </dgm:pt>
    <dgm:pt modelId="{016BE935-43FA-4AE4-BE33-292A7D643CB6}" type="pres">
      <dgm:prSet presAssocID="{4F43CA52-BB7C-4845-B42F-B04C4DEF0054}" presName="connectorText" presStyleLbl="sibTrans2D1" presStyleIdx="5" presStyleCnt="9"/>
      <dgm:spPr/>
    </dgm:pt>
    <dgm:pt modelId="{EC7ECEE4-7DBB-4D4F-8285-11D79BD47001}" type="pres">
      <dgm:prSet presAssocID="{CB9F40F5-8C9C-47AA-88C2-C237794B7268}" presName="node" presStyleLbl="node1" presStyleIdx="6" presStyleCnt="10">
        <dgm:presLayoutVars>
          <dgm:bulletEnabled val="1"/>
        </dgm:presLayoutVars>
      </dgm:prSet>
      <dgm:spPr/>
    </dgm:pt>
    <dgm:pt modelId="{4B8A03FE-5632-4B37-AA81-C0EAA4A24F89}" type="pres">
      <dgm:prSet presAssocID="{4D62D634-4C3C-4234-AB49-ED33E89FCCC5}" presName="sibTrans" presStyleLbl="sibTrans2D1" presStyleIdx="6" presStyleCnt="9"/>
      <dgm:spPr/>
    </dgm:pt>
    <dgm:pt modelId="{4DA0E91F-D354-4FB4-ADC7-1A6273B9F4F7}" type="pres">
      <dgm:prSet presAssocID="{4D62D634-4C3C-4234-AB49-ED33E89FCCC5}" presName="connectorText" presStyleLbl="sibTrans2D1" presStyleIdx="6" presStyleCnt="9"/>
      <dgm:spPr/>
    </dgm:pt>
    <dgm:pt modelId="{21914223-9ED4-4FB9-9406-44C616CF59F5}" type="pres">
      <dgm:prSet presAssocID="{F19976AC-60E5-4A0A-AB3E-0CD722A389E5}" presName="node" presStyleLbl="node1" presStyleIdx="7" presStyleCnt="10">
        <dgm:presLayoutVars>
          <dgm:bulletEnabled val="1"/>
        </dgm:presLayoutVars>
      </dgm:prSet>
      <dgm:spPr/>
    </dgm:pt>
    <dgm:pt modelId="{B5AFF2D4-3D5A-4E3E-AF87-279B1C9FF2BB}" type="pres">
      <dgm:prSet presAssocID="{3FD7F91E-2D5D-41ED-AD96-451BF29FCAD3}" presName="sibTrans" presStyleLbl="sibTrans2D1" presStyleIdx="7" presStyleCnt="9"/>
      <dgm:spPr/>
    </dgm:pt>
    <dgm:pt modelId="{29CB8D91-345C-4291-A077-FB0C9A26E3A5}" type="pres">
      <dgm:prSet presAssocID="{3FD7F91E-2D5D-41ED-AD96-451BF29FCAD3}" presName="connectorText" presStyleLbl="sibTrans2D1" presStyleIdx="7" presStyleCnt="9"/>
      <dgm:spPr/>
    </dgm:pt>
    <dgm:pt modelId="{F85E462E-607D-46D7-843D-7F6FC0B43DD4}" type="pres">
      <dgm:prSet presAssocID="{5DDA299A-444C-4465-9570-D520300AF1BF}" presName="node" presStyleLbl="node1" presStyleIdx="8" presStyleCnt="10">
        <dgm:presLayoutVars>
          <dgm:bulletEnabled val="1"/>
        </dgm:presLayoutVars>
      </dgm:prSet>
      <dgm:spPr/>
    </dgm:pt>
    <dgm:pt modelId="{DF135C07-CE88-4BD5-8788-437E0400E140}" type="pres">
      <dgm:prSet presAssocID="{EBB55FD3-9845-4034-8313-EAA5E9B40C13}" presName="sibTrans" presStyleLbl="sibTrans2D1" presStyleIdx="8" presStyleCnt="9"/>
      <dgm:spPr/>
    </dgm:pt>
    <dgm:pt modelId="{AAD54034-35F9-4436-92EA-A2B9777C1D01}" type="pres">
      <dgm:prSet presAssocID="{EBB55FD3-9845-4034-8313-EAA5E9B40C13}" presName="connectorText" presStyleLbl="sibTrans2D1" presStyleIdx="8" presStyleCnt="9"/>
      <dgm:spPr/>
    </dgm:pt>
    <dgm:pt modelId="{37AA923D-8D57-4433-8DFA-7C67F31F783E}" type="pres">
      <dgm:prSet presAssocID="{E3C20E8A-083F-4965-B947-62CD03716BC8}" presName="node" presStyleLbl="node1" presStyleIdx="9" presStyleCnt="10">
        <dgm:presLayoutVars>
          <dgm:bulletEnabled val="1"/>
        </dgm:presLayoutVars>
      </dgm:prSet>
      <dgm:spPr/>
    </dgm:pt>
  </dgm:ptLst>
  <dgm:cxnLst>
    <dgm:cxn modelId="{5A272700-9B50-43BA-8474-4D527BD68891}" type="presOf" srcId="{797F63CA-1FB2-42BF-A0FE-01DC5E48EB9E}" destId="{9C9D4D46-05EC-4407-AC66-3C227D7ECED4}" srcOrd="1" destOrd="0" presId="urn:microsoft.com/office/officeart/2005/8/layout/process5"/>
    <dgm:cxn modelId="{99FE5300-FAC7-4FF1-B12B-6AF8A57F4241}" type="presOf" srcId="{5DDA299A-444C-4465-9570-D520300AF1BF}" destId="{F85E462E-607D-46D7-843D-7F6FC0B43DD4}" srcOrd="0" destOrd="0" presId="urn:microsoft.com/office/officeart/2005/8/layout/process5"/>
    <dgm:cxn modelId="{4F8F2D0C-E1B2-4580-B5D8-6447BBB96C1D}" type="presOf" srcId="{4D62D634-4C3C-4234-AB49-ED33E89FCCC5}" destId="{4DA0E91F-D354-4FB4-ADC7-1A6273B9F4F7}" srcOrd="1" destOrd="0" presId="urn:microsoft.com/office/officeart/2005/8/layout/process5"/>
    <dgm:cxn modelId="{BFC7520C-6D02-49CF-9562-4091ABE78634}" srcId="{134CC798-2692-4338-892A-687462FEAABB}" destId="{E3C20E8A-083F-4965-B947-62CD03716BC8}" srcOrd="9" destOrd="0" parTransId="{B82A3986-CD64-4472-815E-3E99FB3C65C4}" sibTransId="{B1972C4F-8003-4CBB-8A32-A2A5C98C4436}"/>
    <dgm:cxn modelId="{D6810B11-60AF-4A61-B8CB-1067B938DED8}" type="presOf" srcId="{84471A97-D7B9-41C5-8371-8974F28F3A26}" destId="{DAD930C6-242C-48F1-9904-41EC230B38DB}" srcOrd="0" destOrd="0" presId="urn:microsoft.com/office/officeart/2005/8/layout/process5"/>
    <dgm:cxn modelId="{2BF24112-0643-4E94-B10D-E1084355E3D5}" type="presOf" srcId="{E3C20E8A-083F-4965-B947-62CD03716BC8}" destId="{37AA923D-8D57-4433-8DFA-7C67F31F783E}" srcOrd="0" destOrd="0" presId="urn:microsoft.com/office/officeart/2005/8/layout/process5"/>
    <dgm:cxn modelId="{5525661F-9498-491F-8A40-A2FF2917C8B3}" srcId="{134CC798-2692-4338-892A-687462FEAABB}" destId="{CB9F40F5-8C9C-47AA-88C2-C237794B7268}" srcOrd="6" destOrd="0" parTransId="{F6505433-3DED-4841-AA2D-69573C4DBB55}" sibTransId="{4D62D634-4C3C-4234-AB49-ED33E89FCCC5}"/>
    <dgm:cxn modelId="{B0171122-8A46-4627-A6BE-CF1E33AB017B}" type="presOf" srcId="{CB9F40F5-8C9C-47AA-88C2-C237794B7268}" destId="{EC7ECEE4-7DBB-4D4F-8285-11D79BD47001}" srcOrd="0" destOrd="0" presId="urn:microsoft.com/office/officeart/2005/8/layout/process5"/>
    <dgm:cxn modelId="{AAFBA932-4DF4-4959-BBD0-1EE4D23D60AD}" type="presOf" srcId="{EBB55FD3-9845-4034-8313-EAA5E9B40C13}" destId="{DF135C07-CE88-4BD5-8788-437E0400E140}" srcOrd="0" destOrd="0" presId="urn:microsoft.com/office/officeart/2005/8/layout/process5"/>
    <dgm:cxn modelId="{AC4AD95D-81F5-4E6E-9093-829B20A6D3EC}" type="presOf" srcId="{BCF2DFE2-9B66-408E-BC3C-45A6CC3CE7A0}" destId="{79C5DCC6-40E4-4834-8342-D9D3AD59A1CD}" srcOrd="0" destOrd="0" presId="urn:microsoft.com/office/officeart/2005/8/layout/process5"/>
    <dgm:cxn modelId="{B67BEB62-080E-4F46-92B7-6AA687ACA399}" type="presOf" srcId="{4D62D634-4C3C-4234-AB49-ED33E89FCCC5}" destId="{4B8A03FE-5632-4B37-AA81-C0EAA4A24F89}" srcOrd="0" destOrd="0" presId="urn:microsoft.com/office/officeart/2005/8/layout/process5"/>
    <dgm:cxn modelId="{6C3F3F67-5C2E-4988-9072-D8B8267152E7}" type="presOf" srcId="{C9CC2B71-4BA7-4E21-B85C-485A8F968BA6}" destId="{F3A61653-D753-4548-95FC-D7376084A368}" srcOrd="0" destOrd="0" presId="urn:microsoft.com/office/officeart/2005/8/layout/process5"/>
    <dgm:cxn modelId="{FBAB2949-A958-4647-BCD8-55C193DC7A25}" type="presOf" srcId="{E746B2F4-F1A9-4B4C-9867-2BEDDB718465}" destId="{6A5BA378-4D98-41D1-AD36-49A339CB23FB}" srcOrd="1" destOrd="0" presId="urn:microsoft.com/office/officeart/2005/8/layout/process5"/>
    <dgm:cxn modelId="{8E04936C-C473-4C8A-AA44-BA38C49387AB}" srcId="{134CC798-2692-4338-892A-687462FEAABB}" destId="{F8289AEA-4837-43CA-8398-462CDF10AEE2}" srcOrd="2" destOrd="0" parTransId="{7765643A-329C-452D-945A-B081A85C5D57}" sibTransId="{797F63CA-1FB2-42BF-A0FE-01DC5E48EB9E}"/>
    <dgm:cxn modelId="{6A9C1374-B637-4088-8C00-E5CEE9FCF337}" type="presOf" srcId="{4E071965-B882-4A59-9AEF-7FBDE287141D}" destId="{939066CC-0B2F-4E16-BA2D-DCB0F3143EC6}" srcOrd="0" destOrd="0" presId="urn:microsoft.com/office/officeart/2005/8/layout/process5"/>
    <dgm:cxn modelId="{5AF6D874-760F-4962-B390-BD9B9EB09770}" srcId="{134CC798-2692-4338-892A-687462FEAABB}" destId="{EE8F44F0-EE1B-44CC-8C3B-C36E8764E366}" srcOrd="0" destOrd="0" parTransId="{30222959-7F50-4651-8023-21FF6259CB62}" sibTransId="{84471A97-D7B9-41C5-8371-8974F28F3A26}"/>
    <dgm:cxn modelId="{416EDB74-B08A-470E-8857-12E4C945C5CB}" type="presOf" srcId="{F19976AC-60E5-4A0A-AB3E-0CD722A389E5}" destId="{21914223-9ED4-4FB9-9406-44C616CF59F5}" srcOrd="0" destOrd="0" presId="urn:microsoft.com/office/officeart/2005/8/layout/process5"/>
    <dgm:cxn modelId="{E64A997B-C8E1-43E5-9235-E18041C7B469}" type="presOf" srcId="{134CC798-2692-4338-892A-687462FEAABB}" destId="{2B4D6FAF-BCA0-450B-8CB7-FAC9E81F03CA}" srcOrd="0" destOrd="0" presId="urn:microsoft.com/office/officeart/2005/8/layout/process5"/>
    <dgm:cxn modelId="{A9072C8A-0EA6-4FD3-81CF-1FB3A0814804}" type="presOf" srcId="{797F63CA-1FB2-42BF-A0FE-01DC5E48EB9E}" destId="{831C3958-29C7-4472-900D-4522E52697F9}" srcOrd="0" destOrd="0" presId="urn:microsoft.com/office/officeart/2005/8/layout/process5"/>
    <dgm:cxn modelId="{05E90F8B-1952-44BF-9081-7C6A8E6D622A}" type="presOf" srcId="{3FD7F91E-2D5D-41ED-AD96-451BF29FCAD3}" destId="{29CB8D91-345C-4291-A077-FB0C9A26E3A5}" srcOrd="1" destOrd="0" presId="urn:microsoft.com/office/officeart/2005/8/layout/process5"/>
    <dgm:cxn modelId="{8AE4568B-181F-4A5A-B62B-A0B07EBE675F}" type="presOf" srcId="{E746B2F4-F1A9-4B4C-9867-2BEDDB718465}" destId="{556AEE05-5170-44DF-8EB1-4BC2F796E627}" srcOrd="0" destOrd="0" presId="urn:microsoft.com/office/officeart/2005/8/layout/process5"/>
    <dgm:cxn modelId="{F7EDC592-6AF1-4BDC-ACA1-88F9E5811C32}" type="presOf" srcId="{3FD7F91E-2D5D-41ED-AD96-451BF29FCAD3}" destId="{B5AFF2D4-3D5A-4E3E-AF87-279B1C9FF2BB}" srcOrd="0" destOrd="0" presId="urn:microsoft.com/office/officeart/2005/8/layout/process5"/>
    <dgm:cxn modelId="{6A7F0D98-C6D8-47BB-82E8-8BBA283832A1}" type="presOf" srcId="{F8289AEA-4837-43CA-8398-462CDF10AEE2}" destId="{068928AF-D7A6-4FBA-B929-9666250D5943}" srcOrd="0" destOrd="0" presId="urn:microsoft.com/office/officeart/2005/8/layout/process5"/>
    <dgm:cxn modelId="{49E068A0-DDA0-458E-BE0A-A1152485915E}" type="presOf" srcId="{104419A1-5387-4079-8933-4047DEE072E8}" destId="{7C1E657C-0CD7-41FC-B1C5-6574A691D45A}" srcOrd="0" destOrd="0" presId="urn:microsoft.com/office/officeart/2005/8/layout/process5"/>
    <dgm:cxn modelId="{4145E7A0-2C79-4221-90C2-55139C00CA97}" srcId="{134CC798-2692-4338-892A-687462FEAABB}" destId="{F19976AC-60E5-4A0A-AB3E-0CD722A389E5}" srcOrd="7" destOrd="0" parTransId="{765A74A1-4AD3-4246-97E1-BCD23ECD7B08}" sibTransId="{3FD7F91E-2D5D-41ED-AD96-451BF29FCAD3}"/>
    <dgm:cxn modelId="{F4604DA2-165D-47AC-83B0-3945254A9DA8}" srcId="{134CC798-2692-4338-892A-687462FEAABB}" destId="{C9CC2B71-4BA7-4E21-B85C-485A8F968BA6}" srcOrd="4" destOrd="0" parTransId="{969DCF98-7244-4E73-B073-8870B581E82E}" sibTransId="{4E071965-B882-4A59-9AEF-7FBDE287141D}"/>
    <dgm:cxn modelId="{117F22B2-2F15-444E-9A0C-7BD1C64010F0}" type="presOf" srcId="{EBB55FD3-9845-4034-8313-EAA5E9B40C13}" destId="{AAD54034-35F9-4436-92EA-A2B9777C1D01}" srcOrd="1" destOrd="0" presId="urn:microsoft.com/office/officeart/2005/8/layout/process5"/>
    <dgm:cxn modelId="{B9D29CB9-3A0C-4079-B262-69B19A95AD01}" srcId="{134CC798-2692-4338-892A-687462FEAABB}" destId="{5DDA299A-444C-4465-9570-D520300AF1BF}" srcOrd="8" destOrd="0" parTransId="{91212774-31C3-4F7C-8250-8E8AC9EFDE84}" sibTransId="{EBB55FD3-9845-4034-8313-EAA5E9B40C13}"/>
    <dgm:cxn modelId="{823355BB-1127-4353-8502-8F0C2DA6728D}" type="presOf" srcId="{4F43CA52-BB7C-4845-B42F-B04C4DEF0054}" destId="{3ECD7AD3-876E-44E8-9FDC-D8209FFE7161}" srcOrd="0" destOrd="0" presId="urn:microsoft.com/office/officeart/2005/8/layout/process5"/>
    <dgm:cxn modelId="{EAB462C5-C1DB-4DC7-83DB-C4811B2CD22E}" type="presOf" srcId="{84471A97-D7B9-41C5-8371-8974F28F3A26}" destId="{B0631B15-C567-4325-A3BC-35B6C86C96FD}" srcOrd="1" destOrd="0" presId="urn:microsoft.com/office/officeart/2005/8/layout/process5"/>
    <dgm:cxn modelId="{41D3EFC5-1229-4C44-93C6-A73F6A94A53F}" type="presOf" srcId="{BCF2DFE2-9B66-408E-BC3C-45A6CC3CE7A0}" destId="{BD3E24DA-F291-4C05-AD6F-9B0311B54AF6}" srcOrd="1" destOrd="0" presId="urn:microsoft.com/office/officeart/2005/8/layout/process5"/>
    <dgm:cxn modelId="{27EEC0CB-66F6-45D6-8BCE-4FFAF4C10BF1}" srcId="{134CC798-2692-4338-892A-687462FEAABB}" destId="{104419A1-5387-4079-8933-4047DEE072E8}" srcOrd="1" destOrd="0" parTransId="{F16677A7-6216-4894-B79C-599517C734F3}" sibTransId="{BCF2DFE2-9B66-408E-BC3C-45A6CC3CE7A0}"/>
    <dgm:cxn modelId="{8B2484CD-C5F6-43F6-BB8D-902EB0977D5E}" type="presOf" srcId="{EE8F44F0-EE1B-44CC-8C3B-C36E8764E366}" destId="{FE4A01C0-FF61-43AF-AD9C-9608C1A100D1}" srcOrd="0" destOrd="0" presId="urn:microsoft.com/office/officeart/2005/8/layout/process5"/>
    <dgm:cxn modelId="{12F6DECE-8C4D-4F71-912A-B887FD6D26D3}" srcId="{134CC798-2692-4338-892A-687462FEAABB}" destId="{1D87CA5D-0F94-425F-BAD0-41D1FEC0DF47}" srcOrd="5" destOrd="0" parTransId="{A87A7A21-16C9-44FB-8595-C496A4F51D51}" sibTransId="{4F43CA52-BB7C-4845-B42F-B04C4DEF0054}"/>
    <dgm:cxn modelId="{B7A16CDD-CA74-46A9-96D4-38011A7FA923}" type="presOf" srcId="{E5F27357-6AFB-4D22-9062-B14EA2F34D14}" destId="{47876182-66C6-41BB-BA17-99850AD463D6}" srcOrd="0" destOrd="0" presId="urn:microsoft.com/office/officeart/2005/8/layout/process5"/>
    <dgm:cxn modelId="{60ECFAEA-C120-498B-A6D7-8F2A2E03F72D}" type="presOf" srcId="{1D87CA5D-0F94-425F-BAD0-41D1FEC0DF47}" destId="{4150F3A4-C99D-433C-B597-AD9C86EEDA10}" srcOrd="0" destOrd="0" presId="urn:microsoft.com/office/officeart/2005/8/layout/process5"/>
    <dgm:cxn modelId="{72235CFD-AE30-4CD2-AF9A-5A63A15B7651}" type="presOf" srcId="{4F43CA52-BB7C-4845-B42F-B04C4DEF0054}" destId="{016BE935-43FA-4AE4-BE33-292A7D643CB6}" srcOrd="1" destOrd="0" presId="urn:microsoft.com/office/officeart/2005/8/layout/process5"/>
    <dgm:cxn modelId="{952F3AFE-F727-4220-9BF8-EE0F55BC4E66}" type="presOf" srcId="{4E071965-B882-4A59-9AEF-7FBDE287141D}" destId="{5BB3017F-8167-4639-91F8-512D806BC236}" srcOrd="1" destOrd="0" presId="urn:microsoft.com/office/officeart/2005/8/layout/process5"/>
    <dgm:cxn modelId="{59E0A2FF-DCEA-43E1-B66D-B2199008D1D5}" srcId="{134CC798-2692-4338-892A-687462FEAABB}" destId="{E5F27357-6AFB-4D22-9062-B14EA2F34D14}" srcOrd="3" destOrd="0" parTransId="{862482BB-4829-4CA8-8CED-CB93D5D72B72}" sibTransId="{E746B2F4-F1A9-4B4C-9867-2BEDDB718465}"/>
    <dgm:cxn modelId="{3715FABA-12DC-4486-BD15-99F6167E12BD}" type="presParOf" srcId="{2B4D6FAF-BCA0-450B-8CB7-FAC9E81F03CA}" destId="{FE4A01C0-FF61-43AF-AD9C-9608C1A100D1}" srcOrd="0" destOrd="0" presId="urn:microsoft.com/office/officeart/2005/8/layout/process5"/>
    <dgm:cxn modelId="{C8C15A13-3FA5-4DC5-98FC-811B1D186EC0}" type="presParOf" srcId="{2B4D6FAF-BCA0-450B-8CB7-FAC9E81F03CA}" destId="{DAD930C6-242C-48F1-9904-41EC230B38DB}" srcOrd="1" destOrd="0" presId="urn:microsoft.com/office/officeart/2005/8/layout/process5"/>
    <dgm:cxn modelId="{93124C67-B0B7-4A55-898E-2DB6A6299EEA}" type="presParOf" srcId="{DAD930C6-242C-48F1-9904-41EC230B38DB}" destId="{B0631B15-C567-4325-A3BC-35B6C86C96FD}" srcOrd="0" destOrd="0" presId="urn:microsoft.com/office/officeart/2005/8/layout/process5"/>
    <dgm:cxn modelId="{D600D9AA-1583-42BE-9BF7-E8F7F0B809A1}" type="presParOf" srcId="{2B4D6FAF-BCA0-450B-8CB7-FAC9E81F03CA}" destId="{7C1E657C-0CD7-41FC-B1C5-6574A691D45A}" srcOrd="2" destOrd="0" presId="urn:microsoft.com/office/officeart/2005/8/layout/process5"/>
    <dgm:cxn modelId="{F4BC7DEE-4488-4AFA-8068-3A65188154F1}" type="presParOf" srcId="{2B4D6FAF-BCA0-450B-8CB7-FAC9E81F03CA}" destId="{79C5DCC6-40E4-4834-8342-D9D3AD59A1CD}" srcOrd="3" destOrd="0" presId="urn:microsoft.com/office/officeart/2005/8/layout/process5"/>
    <dgm:cxn modelId="{C85A618B-5697-4394-8C68-796146FE71CC}" type="presParOf" srcId="{79C5DCC6-40E4-4834-8342-D9D3AD59A1CD}" destId="{BD3E24DA-F291-4C05-AD6F-9B0311B54AF6}" srcOrd="0" destOrd="0" presId="urn:microsoft.com/office/officeart/2005/8/layout/process5"/>
    <dgm:cxn modelId="{1EC91082-E6EC-40F5-9347-B236FC2FCC6D}" type="presParOf" srcId="{2B4D6FAF-BCA0-450B-8CB7-FAC9E81F03CA}" destId="{068928AF-D7A6-4FBA-B929-9666250D5943}" srcOrd="4" destOrd="0" presId="urn:microsoft.com/office/officeart/2005/8/layout/process5"/>
    <dgm:cxn modelId="{4FC26948-258E-4356-919A-AD4B177873A2}" type="presParOf" srcId="{2B4D6FAF-BCA0-450B-8CB7-FAC9E81F03CA}" destId="{831C3958-29C7-4472-900D-4522E52697F9}" srcOrd="5" destOrd="0" presId="urn:microsoft.com/office/officeart/2005/8/layout/process5"/>
    <dgm:cxn modelId="{7C768AF1-A01A-4A07-8957-9F97C2D35E27}" type="presParOf" srcId="{831C3958-29C7-4472-900D-4522E52697F9}" destId="{9C9D4D46-05EC-4407-AC66-3C227D7ECED4}" srcOrd="0" destOrd="0" presId="urn:microsoft.com/office/officeart/2005/8/layout/process5"/>
    <dgm:cxn modelId="{BBE9147E-2F85-4C01-892F-2D68404EBC20}" type="presParOf" srcId="{2B4D6FAF-BCA0-450B-8CB7-FAC9E81F03CA}" destId="{47876182-66C6-41BB-BA17-99850AD463D6}" srcOrd="6" destOrd="0" presId="urn:microsoft.com/office/officeart/2005/8/layout/process5"/>
    <dgm:cxn modelId="{DCE81DC1-66DD-4CE7-B2F5-1C34C85100B9}" type="presParOf" srcId="{2B4D6FAF-BCA0-450B-8CB7-FAC9E81F03CA}" destId="{556AEE05-5170-44DF-8EB1-4BC2F796E627}" srcOrd="7" destOrd="0" presId="urn:microsoft.com/office/officeart/2005/8/layout/process5"/>
    <dgm:cxn modelId="{0137E74A-BE40-499C-9F3C-080D16797AB1}" type="presParOf" srcId="{556AEE05-5170-44DF-8EB1-4BC2F796E627}" destId="{6A5BA378-4D98-41D1-AD36-49A339CB23FB}" srcOrd="0" destOrd="0" presId="urn:microsoft.com/office/officeart/2005/8/layout/process5"/>
    <dgm:cxn modelId="{6A35D63C-23D0-4F1A-AE52-EB4A7FE84FAB}" type="presParOf" srcId="{2B4D6FAF-BCA0-450B-8CB7-FAC9E81F03CA}" destId="{F3A61653-D753-4548-95FC-D7376084A368}" srcOrd="8" destOrd="0" presId="urn:microsoft.com/office/officeart/2005/8/layout/process5"/>
    <dgm:cxn modelId="{F1AC8650-5072-434F-A6C6-0BB15A396643}" type="presParOf" srcId="{2B4D6FAF-BCA0-450B-8CB7-FAC9E81F03CA}" destId="{939066CC-0B2F-4E16-BA2D-DCB0F3143EC6}" srcOrd="9" destOrd="0" presId="urn:microsoft.com/office/officeart/2005/8/layout/process5"/>
    <dgm:cxn modelId="{32E3255E-346A-4940-ADDD-A496806848D0}" type="presParOf" srcId="{939066CC-0B2F-4E16-BA2D-DCB0F3143EC6}" destId="{5BB3017F-8167-4639-91F8-512D806BC236}" srcOrd="0" destOrd="0" presId="urn:microsoft.com/office/officeart/2005/8/layout/process5"/>
    <dgm:cxn modelId="{02EC2990-E665-4607-9F14-5F6AFCD09423}" type="presParOf" srcId="{2B4D6FAF-BCA0-450B-8CB7-FAC9E81F03CA}" destId="{4150F3A4-C99D-433C-B597-AD9C86EEDA10}" srcOrd="10" destOrd="0" presId="urn:microsoft.com/office/officeart/2005/8/layout/process5"/>
    <dgm:cxn modelId="{E80B08DA-2803-4927-9C81-FAE97B7A283D}" type="presParOf" srcId="{2B4D6FAF-BCA0-450B-8CB7-FAC9E81F03CA}" destId="{3ECD7AD3-876E-44E8-9FDC-D8209FFE7161}" srcOrd="11" destOrd="0" presId="urn:microsoft.com/office/officeart/2005/8/layout/process5"/>
    <dgm:cxn modelId="{C8F85725-111A-482F-90AD-A0D83FF7F80D}" type="presParOf" srcId="{3ECD7AD3-876E-44E8-9FDC-D8209FFE7161}" destId="{016BE935-43FA-4AE4-BE33-292A7D643CB6}" srcOrd="0" destOrd="0" presId="urn:microsoft.com/office/officeart/2005/8/layout/process5"/>
    <dgm:cxn modelId="{9C6A2EC7-0FD5-4AF4-B492-4A2D55D364D9}" type="presParOf" srcId="{2B4D6FAF-BCA0-450B-8CB7-FAC9E81F03CA}" destId="{EC7ECEE4-7DBB-4D4F-8285-11D79BD47001}" srcOrd="12" destOrd="0" presId="urn:microsoft.com/office/officeart/2005/8/layout/process5"/>
    <dgm:cxn modelId="{856F5800-6A95-4FBC-BA93-F982770FB81B}" type="presParOf" srcId="{2B4D6FAF-BCA0-450B-8CB7-FAC9E81F03CA}" destId="{4B8A03FE-5632-4B37-AA81-C0EAA4A24F89}" srcOrd="13" destOrd="0" presId="urn:microsoft.com/office/officeart/2005/8/layout/process5"/>
    <dgm:cxn modelId="{FFA1F729-EDD3-488D-A88F-3928C5B206C6}" type="presParOf" srcId="{4B8A03FE-5632-4B37-AA81-C0EAA4A24F89}" destId="{4DA0E91F-D354-4FB4-ADC7-1A6273B9F4F7}" srcOrd="0" destOrd="0" presId="urn:microsoft.com/office/officeart/2005/8/layout/process5"/>
    <dgm:cxn modelId="{31ED8E65-89E7-4A6E-97BE-AE1237578252}" type="presParOf" srcId="{2B4D6FAF-BCA0-450B-8CB7-FAC9E81F03CA}" destId="{21914223-9ED4-4FB9-9406-44C616CF59F5}" srcOrd="14" destOrd="0" presId="urn:microsoft.com/office/officeart/2005/8/layout/process5"/>
    <dgm:cxn modelId="{22008F68-2A40-4F84-92BA-BC01C9865B4F}" type="presParOf" srcId="{2B4D6FAF-BCA0-450B-8CB7-FAC9E81F03CA}" destId="{B5AFF2D4-3D5A-4E3E-AF87-279B1C9FF2BB}" srcOrd="15" destOrd="0" presId="urn:microsoft.com/office/officeart/2005/8/layout/process5"/>
    <dgm:cxn modelId="{E5C6E3F5-2AAE-4B64-B3E8-A90B65797030}" type="presParOf" srcId="{B5AFF2D4-3D5A-4E3E-AF87-279B1C9FF2BB}" destId="{29CB8D91-345C-4291-A077-FB0C9A26E3A5}" srcOrd="0" destOrd="0" presId="urn:microsoft.com/office/officeart/2005/8/layout/process5"/>
    <dgm:cxn modelId="{BA777B1D-6211-4FB4-B479-FFCE53B97401}" type="presParOf" srcId="{2B4D6FAF-BCA0-450B-8CB7-FAC9E81F03CA}" destId="{F85E462E-607D-46D7-843D-7F6FC0B43DD4}" srcOrd="16" destOrd="0" presId="urn:microsoft.com/office/officeart/2005/8/layout/process5"/>
    <dgm:cxn modelId="{926D7E55-45AB-48C1-9ABA-B874EBBB5D6D}" type="presParOf" srcId="{2B4D6FAF-BCA0-450B-8CB7-FAC9E81F03CA}" destId="{DF135C07-CE88-4BD5-8788-437E0400E140}" srcOrd="17" destOrd="0" presId="urn:microsoft.com/office/officeart/2005/8/layout/process5"/>
    <dgm:cxn modelId="{06EBC7C5-17DE-4DF6-A367-BF46A5C99B7A}" type="presParOf" srcId="{DF135C07-CE88-4BD5-8788-437E0400E140}" destId="{AAD54034-35F9-4436-92EA-A2B9777C1D01}" srcOrd="0" destOrd="0" presId="urn:microsoft.com/office/officeart/2005/8/layout/process5"/>
    <dgm:cxn modelId="{B0547A53-5FF6-47AD-A86A-0BC3ABE6BB40}" type="presParOf" srcId="{2B4D6FAF-BCA0-450B-8CB7-FAC9E81F03CA}" destId="{37AA923D-8D57-4433-8DFA-7C67F31F783E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34CC798-2692-4338-892A-687462FEAABB}" type="doc">
      <dgm:prSet loTypeId="urn:microsoft.com/office/officeart/2005/8/layout/process5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EE8F44F0-EE1B-44CC-8C3B-C36E8764E366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 Heart Extraction</a:t>
          </a:r>
          <a:endParaRPr lang="en-US"/>
        </a:p>
      </dgm:t>
    </dgm:pt>
    <dgm:pt modelId="{30222959-7F50-4651-8023-21FF6259CB62}" type="parTrans" cxnId="{5AF6D874-760F-4962-B390-BD9B9EB09770}">
      <dgm:prSet/>
      <dgm:spPr/>
      <dgm:t>
        <a:bodyPr/>
        <a:lstStyle/>
        <a:p>
          <a:endParaRPr lang="en-US"/>
        </a:p>
      </dgm:t>
    </dgm:pt>
    <dgm:pt modelId="{84471A97-D7B9-41C5-8371-8974F28F3A26}" type="sibTrans" cxnId="{5AF6D874-760F-4962-B390-BD9B9EB09770}">
      <dgm:prSet/>
      <dgm:spPr/>
      <dgm:t>
        <a:bodyPr/>
        <a:lstStyle/>
        <a:p>
          <a:endParaRPr lang="en-US"/>
        </a:p>
      </dgm:t>
    </dgm:pt>
    <dgm:pt modelId="{104419A1-5387-4079-8933-4047DEE072E8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Langendorff Perfusion</a:t>
          </a:r>
          <a:endParaRPr lang="en-US"/>
        </a:p>
      </dgm:t>
    </dgm:pt>
    <dgm:pt modelId="{F16677A7-6216-4894-B79C-599517C734F3}" type="parTrans" cxnId="{27EEC0CB-66F6-45D6-8BCE-4FFAF4C10BF1}">
      <dgm:prSet/>
      <dgm:spPr/>
      <dgm:t>
        <a:bodyPr/>
        <a:lstStyle/>
        <a:p>
          <a:endParaRPr lang="en-US"/>
        </a:p>
      </dgm:t>
    </dgm:pt>
    <dgm:pt modelId="{BCF2DFE2-9B66-408E-BC3C-45A6CC3CE7A0}" type="sibTrans" cxnId="{27EEC0CB-66F6-45D6-8BCE-4FFAF4C10BF1}">
      <dgm:prSet/>
      <dgm:spPr/>
      <dgm:t>
        <a:bodyPr/>
        <a:lstStyle/>
        <a:p>
          <a:endParaRPr lang="en-US"/>
        </a:p>
      </dgm:t>
    </dgm:pt>
    <dgm:pt modelId="{F8289AEA-4837-43CA-8398-462CDF10AEE2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Clearing (CLARITY/CUBIC)</a:t>
          </a:r>
          <a:endParaRPr lang="en-US"/>
        </a:p>
      </dgm:t>
    </dgm:pt>
    <dgm:pt modelId="{7765643A-329C-452D-945A-B081A85C5D57}" type="parTrans" cxnId="{8E04936C-C473-4C8A-AA44-BA38C49387AB}">
      <dgm:prSet/>
      <dgm:spPr/>
      <dgm:t>
        <a:bodyPr/>
        <a:lstStyle/>
        <a:p>
          <a:endParaRPr lang="en-US"/>
        </a:p>
      </dgm:t>
    </dgm:pt>
    <dgm:pt modelId="{797F63CA-1FB2-42BF-A0FE-01DC5E48EB9E}" type="sibTrans" cxnId="{8E04936C-C473-4C8A-AA44-BA38C49387AB}">
      <dgm:prSet/>
      <dgm:spPr/>
      <dgm:t>
        <a:bodyPr/>
        <a:lstStyle/>
        <a:p>
          <a:endParaRPr lang="en-US"/>
        </a:p>
      </dgm:t>
    </dgm:pt>
    <dgm:pt modelId="{E5F27357-6AFB-4D22-9062-B14EA2F34D14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Staining</a:t>
          </a:r>
          <a:endParaRPr lang="en-US"/>
        </a:p>
      </dgm:t>
    </dgm:pt>
    <dgm:pt modelId="{862482BB-4829-4CA8-8CED-CB93D5D72B72}" type="parTrans" cxnId="{59E0A2FF-DCEA-43E1-B66D-B2199008D1D5}">
      <dgm:prSet/>
      <dgm:spPr/>
      <dgm:t>
        <a:bodyPr/>
        <a:lstStyle/>
        <a:p>
          <a:endParaRPr lang="en-US"/>
        </a:p>
      </dgm:t>
    </dgm:pt>
    <dgm:pt modelId="{E746B2F4-F1A9-4B4C-9867-2BEDDB718465}" type="sibTrans" cxnId="{59E0A2FF-DCEA-43E1-B66D-B2199008D1D5}">
      <dgm:prSet/>
      <dgm:spPr/>
      <dgm:t>
        <a:bodyPr/>
        <a:lstStyle/>
        <a:p>
          <a:endParaRPr lang="en-US"/>
        </a:p>
      </dgm:t>
    </dgm:pt>
    <dgm:pt modelId="{C9CC2B71-4BA7-4E21-B85C-485A8F968BA6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Tissue Mounting, RI matching</a:t>
          </a:r>
          <a:endParaRPr lang="en-US"/>
        </a:p>
      </dgm:t>
    </dgm:pt>
    <dgm:pt modelId="{969DCF98-7244-4E73-B073-8870B581E82E}" type="parTrans" cxnId="{F4604DA2-165D-47AC-83B0-3945254A9DA8}">
      <dgm:prSet/>
      <dgm:spPr/>
      <dgm:t>
        <a:bodyPr/>
        <a:lstStyle/>
        <a:p>
          <a:endParaRPr lang="en-US"/>
        </a:p>
      </dgm:t>
    </dgm:pt>
    <dgm:pt modelId="{4E071965-B882-4A59-9AEF-7FBDE287141D}" type="sibTrans" cxnId="{F4604DA2-165D-47AC-83B0-3945254A9DA8}">
      <dgm:prSet/>
      <dgm:spPr/>
      <dgm:t>
        <a:bodyPr/>
        <a:lstStyle/>
        <a:p>
          <a:endParaRPr lang="en-US"/>
        </a:p>
      </dgm:t>
    </dgm:pt>
    <dgm:pt modelId="{1D87CA5D-0F94-425F-BAD0-41D1FEC0DF47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High Resolution Imaging </a:t>
          </a:r>
        </a:p>
      </dgm:t>
    </dgm:pt>
    <dgm:pt modelId="{A87A7A21-16C9-44FB-8595-C496A4F51D51}" type="parTrans" cxnId="{12F6DECE-8C4D-4F71-912A-B887FD6D26D3}">
      <dgm:prSet/>
      <dgm:spPr/>
      <dgm:t>
        <a:bodyPr/>
        <a:lstStyle/>
        <a:p>
          <a:endParaRPr lang="en-GB"/>
        </a:p>
      </dgm:t>
    </dgm:pt>
    <dgm:pt modelId="{4F43CA52-BB7C-4845-B42F-B04C4DEF0054}" type="sibTrans" cxnId="{12F6DECE-8C4D-4F71-912A-B887FD6D26D3}">
      <dgm:prSet/>
      <dgm:spPr/>
      <dgm:t>
        <a:bodyPr/>
        <a:lstStyle/>
        <a:p>
          <a:endParaRPr lang="en-US"/>
        </a:p>
      </dgm:t>
    </dgm:pt>
    <dgm:pt modelId="{CB9F40F5-8C9C-47AA-88C2-C237794B7268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Post Processing</a:t>
          </a:r>
        </a:p>
      </dgm:t>
    </dgm:pt>
    <dgm:pt modelId="{F6505433-3DED-4841-AA2D-69573C4DBB55}" type="parTrans" cxnId="{5525661F-9498-491F-8A40-A2FF2917C8B3}">
      <dgm:prSet/>
      <dgm:spPr/>
      <dgm:t>
        <a:bodyPr/>
        <a:lstStyle/>
        <a:p>
          <a:endParaRPr lang="en-GB"/>
        </a:p>
      </dgm:t>
    </dgm:pt>
    <dgm:pt modelId="{4D62D634-4C3C-4234-AB49-ED33E89FCCC5}" type="sibTrans" cxnId="{5525661F-9498-491F-8A40-A2FF2917C8B3}">
      <dgm:prSet/>
      <dgm:spPr/>
      <dgm:t>
        <a:bodyPr/>
        <a:lstStyle/>
        <a:p>
          <a:endParaRPr lang="en-US"/>
        </a:p>
      </dgm:t>
    </dgm:pt>
    <dgm:pt modelId="{F19976AC-60E5-4A0A-AB3E-0CD722A389E5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Data Analysis</a:t>
          </a:r>
        </a:p>
      </dgm:t>
    </dgm:pt>
    <dgm:pt modelId="{765A74A1-4AD3-4246-97E1-BCD23ECD7B08}" type="parTrans" cxnId="{4145E7A0-2C79-4221-90C2-55139C00CA97}">
      <dgm:prSet/>
      <dgm:spPr/>
      <dgm:t>
        <a:bodyPr/>
        <a:lstStyle/>
        <a:p>
          <a:endParaRPr lang="en-GB"/>
        </a:p>
      </dgm:t>
    </dgm:pt>
    <dgm:pt modelId="{3FD7F91E-2D5D-41ED-AD96-451BF29FCAD3}" type="sibTrans" cxnId="{4145E7A0-2C79-4221-90C2-55139C00CA97}">
      <dgm:prSet/>
      <dgm:spPr/>
      <dgm:t>
        <a:bodyPr/>
        <a:lstStyle/>
        <a:p>
          <a:endParaRPr lang="en-US"/>
        </a:p>
      </dgm:t>
    </dgm:pt>
    <dgm:pt modelId="{5DDA299A-444C-4465-9570-D520300AF1BF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Statistcal Analysis</a:t>
          </a:r>
        </a:p>
      </dgm:t>
    </dgm:pt>
    <dgm:pt modelId="{91212774-31C3-4F7C-8250-8E8AC9EFDE84}" type="parTrans" cxnId="{B9D29CB9-3A0C-4079-B262-69B19A95AD01}">
      <dgm:prSet/>
      <dgm:spPr/>
      <dgm:t>
        <a:bodyPr/>
        <a:lstStyle/>
        <a:p>
          <a:endParaRPr lang="en-GB"/>
        </a:p>
      </dgm:t>
    </dgm:pt>
    <dgm:pt modelId="{EBB55FD3-9845-4034-8313-EAA5E9B40C13}" type="sibTrans" cxnId="{B9D29CB9-3A0C-4079-B262-69B19A95AD01}">
      <dgm:prSet/>
      <dgm:spPr/>
      <dgm:t>
        <a:bodyPr/>
        <a:lstStyle/>
        <a:p>
          <a:endParaRPr lang="en-US"/>
        </a:p>
      </dgm:t>
    </dgm:pt>
    <dgm:pt modelId="{E3C20E8A-083F-4965-B947-62CD03716BC8}">
      <dgm:prSet phldr="0"/>
      <dgm:spPr/>
      <dgm:t>
        <a:bodyPr/>
        <a:lstStyle/>
        <a:p>
          <a:r>
            <a:rPr lang="en-US" dirty="0">
              <a:latin typeface="Calibri Light" panose="020F0302020204030204"/>
            </a:rPr>
            <a:t>Quantitative Comparisons</a:t>
          </a:r>
          <a:endParaRPr lang="en-US" dirty="0"/>
        </a:p>
      </dgm:t>
    </dgm:pt>
    <dgm:pt modelId="{B82A3986-CD64-4472-815E-3E99FB3C65C4}" type="parTrans" cxnId="{BFC7520C-6D02-49CF-9562-4091ABE78634}">
      <dgm:prSet/>
      <dgm:spPr/>
      <dgm:t>
        <a:bodyPr/>
        <a:lstStyle/>
        <a:p>
          <a:endParaRPr lang="en-GB"/>
        </a:p>
      </dgm:t>
    </dgm:pt>
    <dgm:pt modelId="{B1972C4F-8003-4CBB-8A32-A2A5C98C4436}" type="sibTrans" cxnId="{BFC7520C-6D02-49CF-9562-4091ABE78634}">
      <dgm:prSet/>
      <dgm:spPr/>
      <dgm:t>
        <a:bodyPr/>
        <a:lstStyle/>
        <a:p>
          <a:endParaRPr lang="en-GB"/>
        </a:p>
      </dgm:t>
    </dgm:pt>
    <dgm:pt modelId="{2B4D6FAF-BCA0-450B-8CB7-FAC9E81F03CA}" type="pres">
      <dgm:prSet presAssocID="{134CC798-2692-4338-892A-687462FEAABB}" presName="diagram" presStyleCnt="0">
        <dgm:presLayoutVars>
          <dgm:dir/>
          <dgm:resizeHandles val="exact"/>
        </dgm:presLayoutVars>
      </dgm:prSet>
      <dgm:spPr/>
    </dgm:pt>
    <dgm:pt modelId="{FE4A01C0-FF61-43AF-AD9C-9608C1A100D1}" type="pres">
      <dgm:prSet presAssocID="{EE8F44F0-EE1B-44CC-8C3B-C36E8764E366}" presName="node" presStyleLbl="node1" presStyleIdx="0" presStyleCnt="10">
        <dgm:presLayoutVars>
          <dgm:bulletEnabled val="1"/>
        </dgm:presLayoutVars>
      </dgm:prSet>
      <dgm:spPr/>
    </dgm:pt>
    <dgm:pt modelId="{DAD930C6-242C-48F1-9904-41EC230B38DB}" type="pres">
      <dgm:prSet presAssocID="{84471A97-D7B9-41C5-8371-8974F28F3A26}" presName="sibTrans" presStyleLbl="sibTrans2D1" presStyleIdx="0" presStyleCnt="9"/>
      <dgm:spPr/>
    </dgm:pt>
    <dgm:pt modelId="{B0631B15-C567-4325-A3BC-35B6C86C96FD}" type="pres">
      <dgm:prSet presAssocID="{84471A97-D7B9-41C5-8371-8974F28F3A26}" presName="connectorText" presStyleLbl="sibTrans2D1" presStyleIdx="0" presStyleCnt="9"/>
      <dgm:spPr/>
    </dgm:pt>
    <dgm:pt modelId="{7C1E657C-0CD7-41FC-B1C5-6574A691D45A}" type="pres">
      <dgm:prSet presAssocID="{104419A1-5387-4079-8933-4047DEE072E8}" presName="node" presStyleLbl="node1" presStyleIdx="1" presStyleCnt="10">
        <dgm:presLayoutVars>
          <dgm:bulletEnabled val="1"/>
        </dgm:presLayoutVars>
      </dgm:prSet>
      <dgm:spPr/>
    </dgm:pt>
    <dgm:pt modelId="{79C5DCC6-40E4-4834-8342-D9D3AD59A1CD}" type="pres">
      <dgm:prSet presAssocID="{BCF2DFE2-9B66-408E-BC3C-45A6CC3CE7A0}" presName="sibTrans" presStyleLbl="sibTrans2D1" presStyleIdx="1" presStyleCnt="9"/>
      <dgm:spPr/>
    </dgm:pt>
    <dgm:pt modelId="{BD3E24DA-F291-4C05-AD6F-9B0311B54AF6}" type="pres">
      <dgm:prSet presAssocID="{BCF2DFE2-9B66-408E-BC3C-45A6CC3CE7A0}" presName="connectorText" presStyleLbl="sibTrans2D1" presStyleIdx="1" presStyleCnt="9"/>
      <dgm:spPr/>
    </dgm:pt>
    <dgm:pt modelId="{068928AF-D7A6-4FBA-B929-9666250D5943}" type="pres">
      <dgm:prSet presAssocID="{F8289AEA-4837-43CA-8398-462CDF10AEE2}" presName="node" presStyleLbl="node1" presStyleIdx="2" presStyleCnt="10">
        <dgm:presLayoutVars>
          <dgm:bulletEnabled val="1"/>
        </dgm:presLayoutVars>
      </dgm:prSet>
      <dgm:spPr/>
    </dgm:pt>
    <dgm:pt modelId="{831C3958-29C7-4472-900D-4522E52697F9}" type="pres">
      <dgm:prSet presAssocID="{797F63CA-1FB2-42BF-A0FE-01DC5E48EB9E}" presName="sibTrans" presStyleLbl="sibTrans2D1" presStyleIdx="2" presStyleCnt="9"/>
      <dgm:spPr/>
    </dgm:pt>
    <dgm:pt modelId="{9C9D4D46-05EC-4407-AC66-3C227D7ECED4}" type="pres">
      <dgm:prSet presAssocID="{797F63CA-1FB2-42BF-A0FE-01DC5E48EB9E}" presName="connectorText" presStyleLbl="sibTrans2D1" presStyleIdx="2" presStyleCnt="9"/>
      <dgm:spPr/>
    </dgm:pt>
    <dgm:pt modelId="{47876182-66C6-41BB-BA17-99850AD463D6}" type="pres">
      <dgm:prSet presAssocID="{E5F27357-6AFB-4D22-9062-B14EA2F34D14}" presName="node" presStyleLbl="node1" presStyleIdx="3" presStyleCnt="10">
        <dgm:presLayoutVars>
          <dgm:bulletEnabled val="1"/>
        </dgm:presLayoutVars>
      </dgm:prSet>
      <dgm:spPr/>
    </dgm:pt>
    <dgm:pt modelId="{556AEE05-5170-44DF-8EB1-4BC2F796E627}" type="pres">
      <dgm:prSet presAssocID="{E746B2F4-F1A9-4B4C-9867-2BEDDB718465}" presName="sibTrans" presStyleLbl="sibTrans2D1" presStyleIdx="3" presStyleCnt="9"/>
      <dgm:spPr/>
    </dgm:pt>
    <dgm:pt modelId="{6A5BA378-4D98-41D1-AD36-49A339CB23FB}" type="pres">
      <dgm:prSet presAssocID="{E746B2F4-F1A9-4B4C-9867-2BEDDB718465}" presName="connectorText" presStyleLbl="sibTrans2D1" presStyleIdx="3" presStyleCnt="9"/>
      <dgm:spPr/>
    </dgm:pt>
    <dgm:pt modelId="{F3A61653-D753-4548-95FC-D7376084A368}" type="pres">
      <dgm:prSet presAssocID="{C9CC2B71-4BA7-4E21-B85C-485A8F968BA6}" presName="node" presStyleLbl="node1" presStyleIdx="4" presStyleCnt="10">
        <dgm:presLayoutVars>
          <dgm:bulletEnabled val="1"/>
        </dgm:presLayoutVars>
      </dgm:prSet>
      <dgm:spPr/>
    </dgm:pt>
    <dgm:pt modelId="{939066CC-0B2F-4E16-BA2D-DCB0F3143EC6}" type="pres">
      <dgm:prSet presAssocID="{4E071965-B882-4A59-9AEF-7FBDE287141D}" presName="sibTrans" presStyleLbl="sibTrans2D1" presStyleIdx="4" presStyleCnt="9"/>
      <dgm:spPr/>
    </dgm:pt>
    <dgm:pt modelId="{5BB3017F-8167-4639-91F8-512D806BC236}" type="pres">
      <dgm:prSet presAssocID="{4E071965-B882-4A59-9AEF-7FBDE287141D}" presName="connectorText" presStyleLbl="sibTrans2D1" presStyleIdx="4" presStyleCnt="9"/>
      <dgm:spPr/>
    </dgm:pt>
    <dgm:pt modelId="{4150F3A4-C99D-433C-B597-AD9C86EEDA10}" type="pres">
      <dgm:prSet presAssocID="{1D87CA5D-0F94-425F-BAD0-41D1FEC0DF47}" presName="node" presStyleLbl="node1" presStyleIdx="5" presStyleCnt="10">
        <dgm:presLayoutVars>
          <dgm:bulletEnabled val="1"/>
        </dgm:presLayoutVars>
      </dgm:prSet>
      <dgm:spPr/>
    </dgm:pt>
    <dgm:pt modelId="{3ECD7AD3-876E-44E8-9FDC-D8209FFE7161}" type="pres">
      <dgm:prSet presAssocID="{4F43CA52-BB7C-4845-B42F-B04C4DEF0054}" presName="sibTrans" presStyleLbl="sibTrans2D1" presStyleIdx="5" presStyleCnt="9"/>
      <dgm:spPr/>
    </dgm:pt>
    <dgm:pt modelId="{016BE935-43FA-4AE4-BE33-292A7D643CB6}" type="pres">
      <dgm:prSet presAssocID="{4F43CA52-BB7C-4845-B42F-B04C4DEF0054}" presName="connectorText" presStyleLbl="sibTrans2D1" presStyleIdx="5" presStyleCnt="9"/>
      <dgm:spPr/>
    </dgm:pt>
    <dgm:pt modelId="{EC7ECEE4-7DBB-4D4F-8285-11D79BD47001}" type="pres">
      <dgm:prSet presAssocID="{CB9F40F5-8C9C-47AA-88C2-C237794B7268}" presName="node" presStyleLbl="node1" presStyleIdx="6" presStyleCnt="10">
        <dgm:presLayoutVars>
          <dgm:bulletEnabled val="1"/>
        </dgm:presLayoutVars>
      </dgm:prSet>
      <dgm:spPr/>
    </dgm:pt>
    <dgm:pt modelId="{4B8A03FE-5632-4B37-AA81-C0EAA4A24F89}" type="pres">
      <dgm:prSet presAssocID="{4D62D634-4C3C-4234-AB49-ED33E89FCCC5}" presName="sibTrans" presStyleLbl="sibTrans2D1" presStyleIdx="6" presStyleCnt="9"/>
      <dgm:spPr/>
    </dgm:pt>
    <dgm:pt modelId="{4DA0E91F-D354-4FB4-ADC7-1A6273B9F4F7}" type="pres">
      <dgm:prSet presAssocID="{4D62D634-4C3C-4234-AB49-ED33E89FCCC5}" presName="connectorText" presStyleLbl="sibTrans2D1" presStyleIdx="6" presStyleCnt="9"/>
      <dgm:spPr/>
    </dgm:pt>
    <dgm:pt modelId="{21914223-9ED4-4FB9-9406-44C616CF59F5}" type="pres">
      <dgm:prSet presAssocID="{F19976AC-60E5-4A0A-AB3E-0CD722A389E5}" presName="node" presStyleLbl="node1" presStyleIdx="7" presStyleCnt="10">
        <dgm:presLayoutVars>
          <dgm:bulletEnabled val="1"/>
        </dgm:presLayoutVars>
      </dgm:prSet>
      <dgm:spPr/>
    </dgm:pt>
    <dgm:pt modelId="{B5AFF2D4-3D5A-4E3E-AF87-279B1C9FF2BB}" type="pres">
      <dgm:prSet presAssocID="{3FD7F91E-2D5D-41ED-AD96-451BF29FCAD3}" presName="sibTrans" presStyleLbl="sibTrans2D1" presStyleIdx="7" presStyleCnt="9"/>
      <dgm:spPr/>
    </dgm:pt>
    <dgm:pt modelId="{29CB8D91-345C-4291-A077-FB0C9A26E3A5}" type="pres">
      <dgm:prSet presAssocID="{3FD7F91E-2D5D-41ED-AD96-451BF29FCAD3}" presName="connectorText" presStyleLbl="sibTrans2D1" presStyleIdx="7" presStyleCnt="9"/>
      <dgm:spPr/>
    </dgm:pt>
    <dgm:pt modelId="{F85E462E-607D-46D7-843D-7F6FC0B43DD4}" type="pres">
      <dgm:prSet presAssocID="{5DDA299A-444C-4465-9570-D520300AF1BF}" presName="node" presStyleLbl="node1" presStyleIdx="8" presStyleCnt="10">
        <dgm:presLayoutVars>
          <dgm:bulletEnabled val="1"/>
        </dgm:presLayoutVars>
      </dgm:prSet>
      <dgm:spPr/>
    </dgm:pt>
    <dgm:pt modelId="{DF135C07-CE88-4BD5-8788-437E0400E140}" type="pres">
      <dgm:prSet presAssocID="{EBB55FD3-9845-4034-8313-EAA5E9B40C13}" presName="sibTrans" presStyleLbl="sibTrans2D1" presStyleIdx="8" presStyleCnt="9"/>
      <dgm:spPr/>
    </dgm:pt>
    <dgm:pt modelId="{AAD54034-35F9-4436-92EA-A2B9777C1D01}" type="pres">
      <dgm:prSet presAssocID="{EBB55FD3-9845-4034-8313-EAA5E9B40C13}" presName="connectorText" presStyleLbl="sibTrans2D1" presStyleIdx="8" presStyleCnt="9"/>
      <dgm:spPr/>
    </dgm:pt>
    <dgm:pt modelId="{37AA923D-8D57-4433-8DFA-7C67F31F783E}" type="pres">
      <dgm:prSet presAssocID="{E3C20E8A-083F-4965-B947-62CD03716BC8}" presName="node" presStyleLbl="node1" presStyleIdx="9" presStyleCnt="10">
        <dgm:presLayoutVars>
          <dgm:bulletEnabled val="1"/>
        </dgm:presLayoutVars>
      </dgm:prSet>
      <dgm:spPr/>
    </dgm:pt>
  </dgm:ptLst>
  <dgm:cxnLst>
    <dgm:cxn modelId="{5A272700-9B50-43BA-8474-4D527BD68891}" type="presOf" srcId="{797F63CA-1FB2-42BF-A0FE-01DC5E48EB9E}" destId="{9C9D4D46-05EC-4407-AC66-3C227D7ECED4}" srcOrd="1" destOrd="0" presId="urn:microsoft.com/office/officeart/2005/8/layout/process5"/>
    <dgm:cxn modelId="{99FE5300-FAC7-4FF1-B12B-6AF8A57F4241}" type="presOf" srcId="{5DDA299A-444C-4465-9570-D520300AF1BF}" destId="{F85E462E-607D-46D7-843D-7F6FC0B43DD4}" srcOrd="0" destOrd="0" presId="urn:microsoft.com/office/officeart/2005/8/layout/process5"/>
    <dgm:cxn modelId="{4F8F2D0C-E1B2-4580-B5D8-6447BBB96C1D}" type="presOf" srcId="{4D62D634-4C3C-4234-AB49-ED33E89FCCC5}" destId="{4DA0E91F-D354-4FB4-ADC7-1A6273B9F4F7}" srcOrd="1" destOrd="0" presId="urn:microsoft.com/office/officeart/2005/8/layout/process5"/>
    <dgm:cxn modelId="{BFC7520C-6D02-49CF-9562-4091ABE78634}" srcId="{134CC798-2692-4338-892A-687462FEAABB}" destId="{E3C20E8A-083F-4965-B947-62CD03716BC8}" srcOrd="9" destOrd="0" parTransId="{B82A3986-CD64-4472-815E-3E99FB3C65C4}" sibTransId="{B1972C4F-8003-4CBB-8A32-A2A5C98C4436}"/>
    <dgm:cxn modelId="{D6810B11-60AF-4A61-B8CB-1067B938DED8}" type="presOf" srcId="{84471A97-D7B9-41C5-8371-8974F28F3A26}" destId="{DAD930C6-242C-48F1-9904-41EC230B38DB}" srcOrd="0" destOrd="0" presId="urn:microsoft.com/office/officeart/2005/8/layout/process5"/>
    <dgm:cxn modelId="{2BF24112-0643-4E94-B10D-E1084355E3D5}" type="presOf" srcId="{E3C20E8A-083F-4965-B947-62CD03716BC8}" destId="{37AA923D-8D57-4433-8DFA-7C67F31F783E}" srcOrd="0" destOrd="0" presId="urn:microsoft.com/office/officeart/2005/8/layout/process5"/>
    <dgm:cxn modelId="{5525661F-9498-491F-8A40-A2FF2917C8B3}" srcId="{134CC798-2692-4338-892A-687462FEAABB}" destId="{CB9F40F5-8C9C-47AA-88C2-C237794B7268}" srcOrd="6" destOrd="0" parTransId="{F6505433-3DED-4841-AA2D-69573C4DBB55}" sibTransId="{4D62D634-4C3C-4234-AB49-ED33E89FCCC5}"/>
    <dgm:cxn modelId="{B0171122-8A46-4627-A6BE-CF1E33AB017B}" type="presOf" srcId="{CB9F40F5-8C9C-47AA-88C2-C237794B7268}" destId="{EC7ECEE4-7DBB-4D4F-8285-11D79BD47001}" srcOrd="0" destOrd="0" presId="urn:microsoft.com/office/officeart/2005/8/layout/process5"/>
    <dgm:cxn modelId="{AAFBA932-4DF4-4959-BBD0-1EE4D23D60AD}" type="presOf" srcId="{EBB55FD3-9845-4034-8313-EAA5E9B40C13}" destId="{DF135C07-CE88-4BD5-8788-437E0400E140}" srcOrd="0" destOrd="0" presId="urn:microsoft.com/office/officeart/2005/8/layout/process5"/>
    <dgm:cxn modelId="{AC4AD95D-81F5-4E6E-9093-829B20A6D3EC}" type="presOf" srcId="{BCF2DFE2-9B66-408E-BC3C-45A6CC3CE7A0}" destId="{79C5DCC6-40E4-4834-8342-D9D3AD59A1CD}" srcOrd="0" destOrd="0" presId="urn:microsoft.com/office/officeart/2005/8/layout/process5"/>
    <dgm:cxn modelId="{B67BEB62-080E-4F46-92B7-6AA687ACA399}" type="presOf" srcId="{4D62D634-4C3C-4234-AB49-ED33E89FCCC5}" destId="{4B8A03FE-5632-4B37-AA81-C0EAA4A24F89}" srcOrd="0" destOrd="0" presId="urn:microsoft.com/office/officeart/2005/8/layout/process5"/>
    <dgm:cxn modelId="{6C3F3F67-5C2E-4988-9072-D8B8267152E7}" type="presOf" srcId="{C9CC2B71-4BA7-4E21-B85C-485A8F968BA6}" destId="{F3A61653-D753-4548-95FC-D7376084A368}" srcOrd="0" destOrd="0" presId="urn:microsoft.com/office/officeart/2005/8/layout/process5"/>
    <dgm:cxn modelId="{FBAB2949-A958-4647-BCD8-55C193DC7A25}" type="presOf" srcId="{E746B2F4-F1A9-4B4C-9867-2BEDDB718465}" destId="{6A5BA378-4D98-41D1-AD36-49A339CB23FB}" srcOrd="1" destOrd="0" presId="urn:microsoft.com/office/officeart/2005/8/layout/process5"/>
    <dgm:cxn modelId="{8E04936C-C473-4C8A-AA44-BA38C49387AB}" srcId="{134CC798-2692-4338-892A-687462FEAABB}" destId="{F8289AEA-4837-43CA-8398-462CDF10AEE2}" srcOrd="2" destOrd="0" parTransId="{7765643A-329C-452D-945A-B081A85C5D57}" sibTransId="{797F63CA-1FB2-42BF-A0FE-01DC5E48EB9E}"/>
    <dgm:cxn modelId="{6A9C1374-B637-4088-8C00-E5CEE9FCF337}" type="presOf" srcId="{4E071965-B882-4A59-9AEF-7FBDE287141D}" destId="{939066CC-0B2F-4E16-BA2D-DCB0F3143EC6}" srcOrd="0" destOrd="0" presId="urn:microsoft.com/office/officeart/2005/8/layout/process5"/>
    <dgm:cxn modelId="{5AF6D874-760F-4962-B390-BD9B9EB09770}" srcId="{134CC798-2692-4338-892A-687462FEAABB}" destId="{EE8F44F0-EE1B-44CC-8C3B-C36E8764E366}" srcOrd="0" destOrd="0" parTransId="{30222959-7F50-4651-8023-21FF6259CB62}" sibTransId="{84471A97-D7B9-41C5-8371-8974F28F3A26}"/>
    <dgm:cxn modelId="{416EDB74-B08A-470E-8857-12E4C945C5CB}" type="presOf" srcId="{F19976AC-60E5-4A0A-AB3E-0CD722A389E5}" destId="{21914223-9ED4-4FB9-9406-44C616CF59F5}" srcOrd="0" destOrd="0" presId="urn:microsoft.com/office/officeart/2005/8/layout/process5"/>
    <dgm:cxn modelId="{E64A997B-C8E1-43E5-9235-E18041C7B469}" type="presOf" srcId="{134CC798-2692-4338-892A-687462FEAABB}" destId="{2B4D6FAF-BCA0-450B-8CB7-FAC9E81F03CA}" srcOrd="0" destOrd="0" presId="urn:microsoft.com/office/officeart/2005/8/layout/process5"/>
    <dgm:cxn modelId="{A9072C8A-0EA6-4FD3-81CF-1FB3A0814804}" type="presOf" srcId="{797F63CA-1FB2-42BF-A0FE-01DC5E48EB9E}" destId="{831C3958-29C7-4472-900D-4522E52697F9}" srcOrd="0" destOrd="0" presId="urn:microsoft.com/office/officeart/2005/8/layout/process5"/>
    <dgm:cxn modelId="{05E90F8B-1952-44BF-9081-7C6A8E6D622A}" type="presOf" srcId="{3FD7F91E-2D5D-41ED-AD96-451BF29FCAD3}" destId="{29CB8D91-345C-4291-A077-FB0C9A26E3A5}" srcOrd="1" destOrd="0" presId="urn:microsoft.com/office/officeart/2005/8/layout/process5"/>
    <dgm:cxn modelId="{8AE4568B-181F-4A5A-B62B-A0B07EBE675F}" type="presOf" srcId="{E746B2F4-F1A9-4B4C-9867-2BEDDB718465}" destId="{556AEE05-5170-44DF-8EB1-4BC2F796E627}" srcOrd="0" destOrd="0" presId="urn:microsoft.com/office/officeart/2005/8/layout/process5"/>
    <dgm:cxn modelId="{F7EDC592-6AF1-4BDC-ACA1-88F9E5811C32}" type="presOf" srcId="{3FD7F91E-2D5D-41ED-AD96-451BF29FCAD3}" destId="{B5AFF2D4-3D5A-4E3E-AF87-279B1C9FF2BB}" srcOrd="0" destOrd="0" presId="urn:microsoft.com/office/officeart/2005/8/layout/process5"/>
    <dgm:cxn modelId="{6A7F0D98-C6D8-47BB-82E8-8BBA283832A1}" type="presOf" srcId="{F8289AEA-4837-43CA-8398-462CDF10AEE2}" destId="{068928AF-D7A6-4FBA-B929-9666250D5943}" srcOrd="0" destOrd="0" presId="urn:microsoft.com/office/officeart/2005/8/layout/process5"/>
    <dgm:cxn modelId="{49E068A0-DDA0-458E-BE0A-A1152485915E}" type="presOf" srcId="{104419A1-5387-4079-8933-4047DEE072E8}" destId="{7C1E657C-0CD7-41FC-B1C5-6574A691D45A}" srcOrd="0" destOrd="0" presId="urn:microsoft.com/office/officeart/2005/8/layout/process5"/>
    <dgm:cxn modelId="{4145E7A0-2C79-4221-90C2-55139C00CA97}" srcId="{134CC798-2692-4338-892A-687462FEAABB}" destId="{F19976AC-60E5-4A0A-AB3E-0CD722A389E5}" srcOrd="7" destOrd="0" parTransId="{765A74A1-4AD3-4246-97E1-BCD23ECD7B08}" sibTransId="{3FD7F91E-2D5D-41ED-AD96-451BF29FCAD3}"/>
    <dgm:cxn modelId="{F4604DA2-165D-47AC-83B0-3945254A9DA8}" srcId="{134CC798-2692-4338-892A-687462FEAABB}" destId="{C9CC2B71-4BA7-4E21-B85C-485A8F968BA6}" srcOrd="4" destOrd="0" parTransId="{969DCF98-7244-4E73-B073-8870B581E82E}" sibTransId="{4E071965-B882-4A59-9AEF-7FBDE287141D}"/>
    <dgm:cxn modelId="{117F22B2-2F15-444E-9A0C-7BD1C64010F0}" type="presOf" srcId="{EBB55FD3-9845-4034-8313-EAA5E9B40C13}" destId="{AAD54034-35F9-4436-92EA-A2B9777C1D01}" srcOrd="1" destOrd="0" presId="urn:microsoft.com/office/officeart/2005/8/layout/process5"/>
    <dgm:cxn modelId="{B9D29CB9-3A0C-4079-B262-69B19A95AD01}" srcId="{134CC798-2692-4338-892A-687462FEAABB}" destId="{5DDA299A-444C-4465-9570-D520300AF1BF}" srcOrd="8" destOrd="0" parTransId="{91212774-31C3-4F7C-8250-8E8AC9EFDE84}" sibTransId="{EBB55FD3-9845-4034-8313-EAA5E9B40C13}"/>
    <dgm:cxn modelId="{823355BB-1127-4353-8502-8F0C2DA6728D}" type="presOf" srcId="{4F43CA52-BB7C-4845-B42F-B04C4DEF0054}" destId="{3ECD7AD3-876E-44E8-9FDC-D8209FFE7161}" srcOrd="0" destOrd="0" presId="urn:microsoft.com/office/officeart/2005/8/layout/process5"/>
    <dgm:cxn modelId="{EAB462C5-C1DB-4DC7-83DB-C4811B2CD22E}" type="presOf" srcId="{84471A97-D7B9-41C5-8371-8974F28F3A26}" destId="{B0631B15-C567-4325-A3BC-35B6C86C96FD}" srcOrd="1" destOrd="0" presId="urn:microsoft.com/office/officeart/2005/8/layout/process5"/>
    <dgm:cxn modelId="{41D3EFC5-1229-4C44-93C6-A73F6A94A53F}" type="presOf" srcId="{BCF2DFE2-9B66-408E-BC3C-45A6CC3CE7A0}" destId="{BD3E24DA-F291-4C05-AD6F-9B0311B54AF6}" srcOrd="1" destOrd="0" presId="urn:microsoft.com/office/officeart/2005/8/layout/process5"/>
    <dgm:cxn modelId="{27EEC0CB-66F6-45D6-8BCE-4FFAF4C10BF1}" srcId="{134CC798-2692-4338-892A-687462FEAABB}" destId="{104419A1-5387-4079-8933-4047DEE072E8}" srcOrd="1" destOrd="0" parTransId="{F16677A7-6216-4894-B79C-599517C734F3}" sibTransId="{BCF2DFE2-9B66-408E-BC3C-45A6CC3CE7A0}"/>
    <dgm:cxn modelId="{8B2484CD-C5F6-43F6-BB8D-902EB0977D5E}" type="presOf" srcId="{EE8F44F0-EE1B-44CC-8C3B-C36E8764E366}" destId="{FE4A01C0-FF61-43AF-AD9C-9608C1A100D1}" srcOrd="0" destOrd="0" presId="urn:microsoft.com/office/officeart/2005/8/layout/process5"/>
    <dgm:cxn modelId="{12F6DECE-8C4D-4F71-912A-B887FD6D26D3}" srcId="{134CC798-2692-4338-892A-687462FEAABB}" destId="{1D87CA5D-0F94-425F-BAD0-41D1FEC0DF47}" srcOrd="5" destOrd="0" parTransId="{A87A7A21-16C9-44FB-8595-C496A4F51D51}" sibTransId="{4F43CA52-BB7C-4845-B42F-B04C4DEF0054}"/>
    <dgm:cxn modelId="{B7A16CDD-CA74-46A9-96D4-38011A7FA923}" type="presOf" srcId="{E5F27357-6AFB-4D22-9062-B14EA2F34D14}" destId="{47876182-66C6-41BB-BA17-99850AD463D6}" srcOrd="0" destOrd="0" presId="urn:microsoft.com/office/officeart/2005/8/layout/process5"/>
    <dgm:cxn modelId="{60ECFAEA-C120-498B-A6D7-8F2A2E03F72D}" type="presOf" srcId="{1D87CA5D-0F94-425F-BAD0-41D1FEC0DF47}" destId="{4150F3A4-C99D-433C-B597-AD9C86EEDA10}" srcOrd="0" destOrd="0" presId="urn:microsoft.com/office/officeart/2005/8/layout/process5"/>
    <dgm:cxn modelId="{72235CFD-AE30-4CD2-AF9A-5A63A15B7651}" type="presOf" srcId="{4F43CA52-BB7C-4845-B42F-B04C4DEF0054}" destId="{016BE935-43FA-4AE4-BE33-292A7D643CB6}" srcOrd="1" destOrd="0" presId="urn:microsoft.com/office/officeart/2005/8/layout/process5"/>
    <dgm:cxn modelId="{952F3AFE-F727-4220-9BF8-EE0F55BC4E66}" type="presOf" srcId="{4E071965-B882-4A59-9AEF-7FBDE287141D}" destId="{5BB3017F-8167-4639-91F8-512D806BC236}" srcOrd="1" destOrd="0" presId="urn:microsoft.com/office/officeart/2005/8/layout/process5"/>
    <dgm:cxn modelId="{59E0A2FF-DCEA-43E1-B66D-B2199008D1D5}" srcId="{134CC798-2692-4338-892A-687462FEAABB}" destId="{E5F27357-6AFB-4D22-9062-B14EA2F34D14}" srcOrd="3" destOrd="0" parTransId="{862482BB-4829-4CA8-8CED-CB93D5D72B72}" sibTransId="{E746B2F4-F1A9-4B4C-9867-2BEDDB718465}"/>
    <dgm:cxn modelId="{3715FABA-12DC-4486-BD15-99F6167E12BD}" type="presParOf" srcId="{2B4D6FAF-BCA0-450B-8CB7-FAC9E81F03CA}" destId="{FE4A01C0-FF61-43AF-AD9C-9608C1A100D1}" srcOrd="0" destOrd="0" presId="urn:microsoft.com/office/officeart/2005/8/layout/process5"/>
    <dgm:cxn modelId="{C8C15A13-3FA5-4DC5-98FC-811B1D186EC0}" type="presParOf" srcId="{2B4D6FAF-BCA0-450B-8CB7-FAC9E81F03CA}" destId="{DAD930C6-242C-48F1-9904-41EC230B38DB}" srcOrd="1" destOrd="0" presId="urn:microsoft.com/office/officeart/2005/8/layout/process5"/>
    <dgm:cxn modelId="{93124C67-B0B7-4A55-898E-2DB6A6299EEA}" type="presParOf" srcId="{DAD930C6-242C-48F1-9904-41EC230B38DB}" destId="{B0631B15-C567-4325-A3BC-35B6C86C96FD}" srcOrd="0" destOrd="0" presId="urn:microsoft.com/office/officeart/2005/8/layout/process5"/>
    <dgm:cxn modelId="{D600D9AA-1583-42BE-9BF7-E8F7F0B809A1}" type="presParOf" srcId="{2B4D6FAF-BCA0-450B-8CB7-FAC9E81F03CA}" destId="{7C1E657C-0CD7-41FC-B1C5-6574A691D45A}" srcOrd="2" destOrd="0" presId="urn:microsoft.com/office/officeart/2005/8/layout/process5"/>
    <dgm:cxn modelId="{F4BC7DEE-4488-4AFA-8068-3A65188154F1}" type="presParOf" srcId="{2B4D6FAF-BCA0-450B-8CB7-FAC9E81F03CA}" destId="{79C5DCC6-40E4-4834-8342-D9D3AD59A1CD}" srcOrd="3" destOrd="0" presId="urn:microsoft.com/office/officeart/2005/8/layout/process5"/>
    <dgm:cxn modelId="{C85A618B-5697-4394-8C68-796146FE71CC}" type="presParOf" srcId="{79C5DCC6-40E4-4834-8342-D9D3AD59A1CD}" destId="{BD3E24DA-F291-4C05-AD6F-9B0311B54AF6}" srcOrd="0" destOrd="0" presId="urn:microsoft.com/office/officeart/2005/8/layout/process5"/>
    <dgm:cxn modelId="{1EC91082-E6EC-40F5-9347-B236FC2FCC6D}" type="presParOf" srcId="{2B4D6FAF-BCA0-450B-8CB7-FAC9E81F03CA}" destId="{068928AF-D7A6-4FBA-B929-9666250D5943}" srcOrd="4" destOrd="0" presId="urn:microsoft.com/office/officeart/2005/8/layout/process5"/>
    <dgm:cxn modelId="{4FC26948-258E-4356-919A-AD4B177873A2}" type="presParOf" srcId="{2B4D6FAF-BCA0-450B-8CB7-FAC9E81F03CA}" destId="{831C3958-29C7-4472-900D-4522E52697F9}" srcOrd="5" destOrd="0" presId="urn:microsoft.com/office/officeart/2005/8/layout/process5"/>
    <dgm:cxn modelId="{7C768AF1-A01A-4A07-8957-9F97C2D35E27}" type="presParOf" srcId="{831C3958-29C7-4472-900D-4522E52697F9}" destId="{9C9D4D46-05EC-4407-AC66-3C227D7ECED4}" srcOrd="0" destOrd="0" presId="urn:microsoft.com/office/officeart/2005/8/layout/process5"/>
    <dgm:cxn modelId="{BBE9147E-2F85-4C01-892F-2D68404EBC20}" type="presParOf" srcId="{2B4D6FAF-BCA0-450B-8CB7-FAC9E81F03CA}" destId="{47876182-66C6-41BB-BA17-99850AD463D6}" srcOrd="6" destOrd="0" presId="urn:microsoft.com/office/officeart/2005/8/layout/process5"/>
    <dgm:cxn modelId="{DCE81DC1-66DD-4CE7-B2F5-1C34C85100B9}" type="presParOf" srcId="{2B4D6FAF-BCA0-450B-8CB7-FAC9E81F03CA}" destId="{556AEE05-5170-44DF-8EB1-4BC2F796E627}" srcOrd="7" destOrd="0" presId="urn:microsoft.com/office/officeart/2005/8/layout/process5"/>
    <dgm:cxn modelId="{0137E74A-BE40-499C-9F3C-080D16797AB1}" type="presParOf" srcId="{556AEE05-5170-44DF-8EB1-4BC2F796E627}" destId="{6A5BA378-4D98-41D1-AD36-49A339CB23FB}" srcOrd="0" destOrd="0" presId="urn:microsoft.com/office/officeart/2005/8/layout/process5"/>
    <dgm:cxn modelId="{6A35D63C-23D0-4F1A-AE52-EB4A7FE84FAB}" type="presParOf" srcId="{2B4D6FAF-BCA0-450B-8CB7-FAC9E81F03CA}" destId="{F3A61653-D753-4548-95FC-D7376084A368}" srcOrd="8" destOrd="0" presId="urn:microsoft.com/office/officeart/2005/8/layout/process5"/>
    <dgm:cxn modelId="{F1AC8650-5072-434F-A6C6-0BB15A396643}" type="presParOf" srcId="{2B4D6FAF-BCA0-450B-8CB7-FAC9E81F03CA}" destId="{939066CC-0B2F-4E16-BA2D-DCB0F3143EC6}" srcOrd="9" destOrd="0" presId="urn:microsoft.com/office/officeart/2005/8/layout/process5"/>
    <dgm:cxn modelId="{32E3255E-346A-4940-ADDD-A496806848D0}" type="presParOf" srcId="{939066CC-0B2F-4E16-BA2D-DCB0F3143EC6}" destId="{5BB3017F-8167-4639-91F8-512D806BC236}" srcOrd="0" destOrd="0" presId="urn:microsoft.com/office/officeart/2005/8/layout/process5"/>
    <dgm:cxn modelId="{02EC2990-E665-4607-9F14-5F6AFCD09423}" type="presParOf" srcId="{2B4D6FAF-BCA0-450B-8CB7-FAC9E81F03CA}" destId="{4150F3A4-C99D-433C-B597-AD9C86EEDA10}" srcOrd="10" destOrd="0" presId="urn:microsoft.com/office/officeart/2005/8/layout/process5"/>
    <dgm:cxn modelId="{E80B08DA-2803-4927-9C81-FAE97B7A283D}" type="presParOf" srcId="{2B4D6FAF-BCA0-450B-8CB7-FAC9E81F03CA}" destId="{3ECD7AD3-876E-44E8-9FDC-D8209FFE7161}" srcOrd="11" destOrd="0" presId="urn:microsoft.com/office/officeart/2005/8/layout/process5"/>
    <dgm:cxn modelId="{C8F85725-111A-482F-90AD-A0D83FF7F80D}" type="presParOf" srcId="{3ECD7AD3-876E-44E8-9FDC-D8209FFE7161}" destId="{016BE935-43FA-4AE4-BE33-292A7D643CB6}" srcOrd="0" destOrd="0" presId="urn:microsoft.com/office/officeart/2005/8/layout/process5"/>
    <dgm:cxn modelId="{9C6A2EC7-0FD5-4AF4-B492-4A2D55D364D9}" type="presParOf" srcId="{2B4D6FAF-BCA0-450B-8CB7-FAC9E81F03CA}" destId="{EC7ECEE4-7DBB-4D4F-8285-11D79BD47001}" srcOrd="12" destOrd="0" presId="urn:microsoft.com/office/officeart/2005/8/layout/process5"/>
    <dgm:cxn modelId="{856F5800-6A95-4FBC-BA93-F982770FB81B}" type="presParOf" srcId="{2B4D6FAF-BCA0-450B-8CB7-FAC9E81F03CA}" destId="{4B8A03FE-5632-4B37-AA81-C0EAA4A24F89}" srcOrd="13" destOrd="0" presId="urn:microsoft.com/office/officeart/2005/8/layout/process5"/>
    <dgm:cxn modelId="{FFA1F729-EDD3-488D-A88F-3928C5B206C6}" type="presParOf" srcId="{4B8A03FE-5632-4B37-AA81-C0EAA4A24F89}" destId="{4DA0E91F-D354-4FB4-ADC7-1A6273B9F4F7}" srcOrd="0" destOrd="0" presId="urn:microsoft.com/office/officeart/2005/8/layout/process5"/>
    <dgm:cxn modelId="{31ED8E65-89E7-4A6E-97BE-AE1237578252}" type="presParOf" srcId="{2B4D6FAF-BCA0-450B-8CB7-FAC9E81F03CA}" destId="{21914223-9ED4-4FB9-9406-44C616CF59F5}" srcOrd="14" destOrd="0" presId="urn:microsoft.com/office/officeart/2005/8/layout/process5"/>
    <dgm:cxn modelId="{22008F68-2A40-4F84-92BA-BC01C9865B4F}" type="presParOf" srcId="{2B4D6FAF-BCA0-450B-8CB7-FAC9E81F03CA}" destId="{B5AFF2D4-3D5A-4E3E-AF87-279B1C9FF2BB}" srcOrd="15" destOrd="0" presId="urn:microsoft.com/office/officeart/2005/8/layout/process5"/>
    <dgm:cxn modelId="{E5C6E3F5-2AAE-4B64-B3E8-A90B65797030}" type="presParOf" srcId="{B5AFF2D4-3D5A-4E3E-AF87-279B1C9FF2BB}" destId="{29CB8D91-345C-4291-A077-FB0C9A26E3A5}" srcOrd="0" destOrd="0" presId="urn:microsoft.com/office/officeart/2005/8/layout/process5"/>
    <dgm:cxn modelId="{BA777B1D-6211-4FB4-B479-FFCE53B97401}" type="presParOf" srcId="{2B4D6FAF-BCA0-450B-8CB7-FAC9E81F03CA}" destId="{F85E462E-607D-46D7-843D-7F6FC0B43DD4}" srcOrd="16" destOrd="0" presId="urn:microsoft.com/office/officeart/2005/8/layout/process5"/>
    <dgm:cxn modelId="{926D7E55-45AB-48C1-9ABA-B874EBBB5D6D}" type="presParOf" srcId="{2B4D6FAF-BCA0-450B-8CB7-FAC9E81F03CA}" destId="{DF135C07-CE88-4BD5-8788-437E0400E140}" srcOrd="17" destOrd="0" presId="urn:microsoft.com/office/officeart/2005/8/layout/process5"/>
    <dgm:cxn modelId="{06EBC7C5-17DE-4DF6-A367-BF46A5C99B7A}" type="presParOf" srcId="{DF135C07-CE88-4BD5-8788-437E0400E140}" destId="{AAD54034-35F9-4436-92EA-A2B9777C1D01}" srcOrd="0" destOrd="0" presId="urn:microsoft.com/office/officeart/2005/8/layout/process5"/>
    <dgm:cxn modelId="{B0547A53-5FF6-47AD-A86A-0BC3ABE6BB40}" type="presParOf" srcId="{2B4D6FAF-BCA0-450B-8CB7-FAC9E81F03CA}" destId="{37AA923D-8D57-4433-8DFA-7C67F31F783E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A01C0-FF61-43AF-AD9C-9608C1A100D1}">
      <dsp:nvSpPr>
        <dsp:cNvPr id="0" name=""/>
        <dsp:cNvSpPr/>
      </dsp:nvSpPr>
      <dsp:spPr>
        <a:xfrm>
          <a:off x="984529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 Heart Extraction</a:t>
          </a:r>
          <a:endParaRPr lang="en-US" sz="1900" kern="1200"/>
        </a:p>
      </dsp:txBody>
      <dsp:txXfrm>
        <a:off x="1017377" y="35564"/>
        <a:ext cx="1803482" cy="1055811"/>
      </dsp:txXfrm>
    </dsp:sp>
    <dsp:sp modelId="{DAD930C6-242C-48F1-9904-41EC230B38DB}">
      <dsp:nvSpPr>
        <dsp:cNvPr id="0" name=""/>
        <dsp:cNvSpPr/>
      </dsp:nvSpPr>
      <dsp:spPr>
        <a:xfrm>
          <a:off x="3018195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018195" y="424402"/>
        <a:ext cx="277386" cy="278134"/>
      </dsp:txXfrm>
    </dsp:sp>
    <dsp:sp modelId="{7C1E657C-0CD7-41FC-B1C5-6574A691D45A}">
      <dsp:nvSpPr>
        <dsp:cNvPr id="0" name=""/>
        <dsp:cNvSpPr/>
      </dsp:nvSpPr>
      <dsp:spPr>
        <a:xfrm>
          <a:off x="3601379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407853"/>
            <a:satOff val="2647"/>
            <a:lumOff val="-22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Langendorff Perfusion</a:t>
          </a:r>
          <a:endParaRPr lang="en-US" sz="1900" kern="1200"/>
        </a:p>
      </dsp:txBody>
      <dsp:txXfrm>
        <a:off x="3634227" y="35564"/>
        <a:ext cx="1803482" cy="1055811"/>
      </dsp:txXfrm>
    </dsp:sp>
    <dsp:sp modelId="{79C5DCC6-40E4-4834-8342-D9D3AD59A1CD}">
      <dsp:nvSpPr>
        <dsp:cNvPr id="0" name=""/>
        <dsp:cNvSpPr/>
      </dsp:nvSpPr>
      <dsp:spPr>
        <a:xfrm>
          <a:off x="5635046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583835"/>
            <a:satOff val="2978"/>
            <a:lumOff val="-254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635046" y="424402"/>
        <a:ext cx="277386" cy="278134"/>
      </dsp:txXfrm>
    </dsp:sp>
    <dsp:sp modelId="{068928AF-D7A6-4FBA-B929-9666250D5943}">
      <dsp:nvSpPr>
        <dsp:cNvPr id="0" name=""/>
        <dsp:cNvSpPr/>
      </dsp:nvSpPr>
      <dsp:spPr>
        <a:xfrm>
          <a:off x="6218230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2815706"/>
            <a:satOff val="5295"/>
            <a:lumOff val="-45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Clearing (CLARITY/CUBIC)</a:t>
          </a:r>
          <a:endParaRPr lang="en-US" sz="1900" kern="1200"/>
        </a:p>
      </dsp:txBody>
      <dsp:txXfrm>
        <a:off x="6251078" y="35564"/>
        <a:ext cx="1803482" cy="1055811"/>
      </dsp:txXfrm>
    </dsp:sp>
    <dsp:sp modelId="{831C3958-29C7-4472-900D-4522E52697F9}">
      <dsp:nvSpPr>
        <dsp:cNvPr id="0" name=""/>
        <dsp:cNvSpPr/>
      </dsp:nvSpPr>
      <dsp:spPr>
        <a:xfrm>
          <a:off x="8251896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3167669"/>
            <a:satOff val="5957"/>
            <a:lumOff val="-509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8251896" y="424402"/>
        <a:ext cx="277386" cy="278134"/>
      </dsp:txXfrm>
    </dsp:sp>
    <dsp:sp modelId="{47876182-66C6-41BB-BA17-99850AD463D6}">
      <dsp:nvSpPr>
        <dsp:cNvPr id="0" name=""/>
        <dsp:cNvSpPr/>
      </dsp:nvSpPr>
      <dsp:spPr>
        <a:xfrm>
          <a:off x="8835080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4223559"/>
            <a:satOff val="7942"/>
            <a:lumOff val="-67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Staining</a:t>
          </a:r>
          <a:endParaRPr lang="en-US" sz="1900" kern="1200"/>
        </a:p>
      </dsp:txBody>
      <dsp:txXfrm>
        <a:off x="8867928" y="35564"/>
        <a:ext cx="1803482" cy="1055811"/>
      </dsp:txXfrm>
    </dsp:sp>
    <dsp:sp modelId="{556AEE05-5170-44DF-8EB1-4BC2F796E627}">
      <dsp:nvSpPr>
        <dsp:cNvPr id="0" name=""/>
        <dsp:cNvSpPr/>
      </dsp:nvSpPr>
      <dsp:spPr>
        <a:xfrm rot="5400000">
          <a:off x="9571537" y="1255066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4751504"/>
            <a:satOff val="8935"/>
            <a:lumOff val="-764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9630603" y="1288712"/>
        <a:ext cx="278134" cy="277386"/>
      </dsp:txXfrm>
    </dsp:sp>
    <dsp:sp modelId="{F3A61653-D753-4548-95FC-D7376084A368}">
      <dsp:nvSpPr>
        <dsp:cNvPr id="0" name=""/>
        <dsp:cNvSpPr/>
      </dsp:nvSpPr>
      <dsp:spPr>
        <a:xfrm>
          <a:off x="8835080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5631412"/>
            <a:satOff val="10590"/>
            <a:lumOff val="-90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Mounting, RI matching</a:t>
          </a:r>
          <a:endParaRPr lang="en-US" sz="1900" kern="1200"/>
        </a:p>
      </dsp:txBody>
      <dsp:txXfrm>
        <a:off x="8867928" y="1904743"/>
        <a:ext cx="1803482" cy="1055811"/>
      </dsp:txXfrm>
    </dsp:sp>
    <dsp:sp modelId="{939066CC-0B2F-4E16-BA2D-DCB0F3143EC6}">
      <dsp:nvSpPr>
        <dsp:cNvPr id="0" name=""/>
        <dsp:cNvSpPr/>
      </dsp:nvSpPr>
      <dsp:spPr>
        <a:xfrm rot="10800000">
          <a:off x="8274327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6335338"/>
            <a:satOff val="11913"/>
            <a:lumOff val="-1019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8393206" y="2293581"/>
        <a:ext cx="277386" cy="278134"/>
      </dsp:txXfrm>
    </dsp:sp>
    <dsp:sp modelId="{4150F3A4-C99D-433C-B597-AD9C86EEDA10}">
      <dsp:nvSpPr>
        <dsp:cNvPr id="0" name=""/>
        <dsp:cNvSpPr/>
      </dsp:nvSpPr>
      <dsp:spPr>
        <a:xfrm>
          <a:off x="6218230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7039265"/>
            <a:satOff val="13237"/>
            <a:lumOff val="-113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Cellular Resolution Imaging </a:t>
          </a:r>
        </a:p>
      </dsp:txBody>
      <dsp:txXfrm>
        <a:off x="6251078" y="1904743"/>
        <a:ext cx="1803482" cy="1055811"/>
      </dsp:txXfrm>
    </dsp:sp>
    <dsp:sp modelId="{3ECD7AD3-876E-44E8-9FDC-D8209FFE7161}">
      <dsp:nvSpPr>
        <dsp:cNvPr id="0" name=""/>
        <dsp:cNvSpPr/>
      </dsp:nvSpPr>
      <dsp:spPr>
        <a:xfrm rot="10800000">
          <a:off x="5657476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7919173"/>
            <a:satOff val="14892"/>
            <a:lumOff val="-1274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776355" y="2293581"/>
        <a:ext cx="277386" cy="278134"/>
      </dsp:txXfrm>
    </dsp:sp>
    <dsp:sp modelId="{EC7ECEE4-7DBB-4D4F-8285-11D79BD47001}">
      <dsp:nvSpPr>
        <dsp:cNvPr id="0" name=""/>
        <dsp:cNvSpPr/>
      </dsp:nvSpPr>
      <dsp:spPr>
        <a:xfrm>
          <a:off x="3601379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8447119"/>
            <a:satOff val="15885"/>
            <a:lumOff val="-135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Post Processing</a:t>
          </a:r>
        </a:p>
      </dsp:txBody>
      <dsp:txXfrm>
        <a:off x="3634227" y="1904743"/>
        <a:ext cx="1803482" cy="1055811"/>
      </dsp:txXfrm>
    </dsp:sp>
    <dsp:sp modelId="{4B8A03FE-5632-4B37-AA81-C0EAA4A24F89}">
      <dsp:nvSpPr>
        <dsp:cNvPr id="0" name=""/>
        <dsp:cNvSpPr/>
      </dsp:nvSpPr>
      <dsp:spPr>
        <a:xfrm rot="10800000">
          <a:off x="3040626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9503007"/>
            <a:satOff val="17870"/>
            <a:lumOff val="-1529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3159505" y="2293581"/>
        <a:ext cx="277386" cy="278134"/>
      </dsp:txXfrm>
    </dsp:sp>
    <dsp:sp modelId="{21914223-9ED4-4FB9-9406-44C616CF59F5}">
      <dsp:nvSpPr>
        <dsp:cNvPr id="0" name=""/>
        <dsp:cNvSpPr/>
      </dsp:nvSpPr>
      <dsp:spPr>
        <a:xfrm>
          <a:off x="984529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9854971"/>
            <a:satOff val="18532"/>
            <a:lumOff val="-1586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Data Analysis</a:t>
          </a:r>
        </a:p>
      </dsp:txBody>
      <dsp:txXfrm>
        <a:off x="1017377" y="1904743"/>
        <a:ext cx="1803482" cy="1055811"/>
      </dsp:txXfrm>
    </dsp:sp>
    <dsp:sp modelId="{B5AFF2D4-3D5A-4E3E-AF87-279B1C9FF2BB}">
      <dsp:nvSpPr>
        <dsp:cNvPr id="0" name=""/>
        <dsp:cNvSpPr/>
      </dsp:nvSpPr>
      <dsp:spPr>
        <a:xfrm rot="5400000">
          <a:off x="1720985" y="3124245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1086842"/>
            <a:satOff val="20849"/>
            <a:lumOff val="-1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1780051" y="3157891"/>
        <a:ext cx="278134" cy="277386"/>
      </dsp:txXfrm>
    </dsp:sp>
    <dsp:sp modelId="{F85E462E-607D-46D7-843D-7F6FC0B43DD4}">
      <dsp:nvSpPr>
        <dsp:cNvPr id="0" name=""/>
        <dsp:cNvSpPr/>
      </dsp:nvSpPr>
      <dsp:spPr>
        <a:xfrm>
          <a:off x="984529" y="3741074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1262824"/>
            <a:satOff val="21180"/>
            <a:lumOff val="-181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Statistcal Analysis</a:t>
          </a:r>
        </a:p>
      </dsp:txBody>
      <dsp:txXfrm>
        <a:off x="1017377" y="3773922"/>
        <a:ext cx="1803482" cy="1055811"/>
      </dsp:txXfrm>
    </dsp:sp>
    <dsp:sp modelId="{DF135C07-CE88-4BD5-8788-437E0400E140}">
      <dsp:nvSpPr>
        <dsp:cNvPr id="0" name=""/>
        <dsp:cNvSpPr/>
      </dsp:nvSpPr>
      <dsp:spPr>
        <a:xfrm>
          <a:off x="3018195" y="4070049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2670677"/>
            <a:satOff val="23827"/>
            <a:lumOff val="-203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018195" y="4162760"/>
        <a:ext cx="277386" cy="278134"/>
      </dsp:txXfrm>
    </dsp:sp>
    <dsp:sp modelId="{37AA923D-8D57-4433-8DFA-7C67F31F783E}">
      <dsp:nvSpPr>
        <dsp:cNvPr id="0" name=""/>
        <dsp:cNvSpPr/>
      </dsp:nvSpPr>
      <dsp:spPr>
        <a:xfrm>
          <a:off x="3601379" y="3741074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2670677"/>
            <a:satOff val="23827"/>
            <a:lumOff val="-203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Quantitative Comparisons</a:t>
          </a:r>
          <a:endParaRPr lang="en-US" sz="1900" kern="1200" dirty="0"/>
        </a:p>
      </dsp:txBody>
      <dsp:txXfrm>
        <a:off x="3634227" y="3773922"/>
        <a:ext cx="1803482" cy="10558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A01C0-FF61-43AF-AD9C-9608C1A100D1}">
      <dsp:nvSpPr>
        <dsp:cNvPr id="0" name=""/>
        <dsp:cNvSpPr/>
      </dsp:nvSpPr>
      <dsp:spPr>
        <a:xfrm>
          <a:off x="984529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 Heart Extraction</a:t>
          </a:r>
          <a:endParaRPr lang="en-US" sz="1900" kern="1200"/>
        </a:p>
      </dsp:txBody>
      <dsp:txXfrm>
        <a:off x="1017377" y="35564"/>
        <a:ext cx="1803482" cy="1055811"/>
      </dsp:txXfrm>
    </dsp:sp>
    <dsp:sp modelId="{DAD930C6-242C-48F1-9904-41EC230B38DB}">
      <dsp:nvSpPr>
        <dsp:cNvPr id="0" name=""/>
        <dsp:cNvSpPr/>
      </dsp:nvSpPr>
      <dsp:spPr>
        <a:xfrm>
          <a:off x="3018195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018195" y="424402"/>
        <a:ext cx="277386" cy="278134"/>
      </dsp:txXfrm>
    </dsp:sp>
    <dsp:sp modelId="{7C1E657C-0CD7-41FC-B1C5-6574A691D45A}">
      <dsp:nvSpPr>
        <dsp:cNvPr id="0" name=""/>
        <dsp:cNvSpPr/>
      </dsp:nvSpPr>
      <dsp:spPr>
        <a:xfrm>
          <a:off x="3601379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407853"/>
            <a:satOff val="2647"/>
            <a:lumOff val="-22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Langendorff Perfusion</a:t>
          </a:r>
          <a:endParaRPr lang="en-US" sz="1900" kern="1200"/>
        </a:p>
      </dsp:txBody>
      <dsp:txXfrm>
        <a:off x="3634227" y="35564"/>
        <a:ext cx="1803482" cy="1055811"/>
      </dsp:txXfrm>
    </dsp:sp>
    <dsp:sp modelId="{79C5DCC6-40E4-4834-8342-D9D3AD59A1CD}">
      <dsp:nvSpPr>
        <dsp:cNvPr id="0" name=""/>
        <dsp:cNvSpPr/>
      </dsp:nvSpPr>
      <dsp:spPr>
        <a:xfrm>
          <a:off x="5635046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583835"/>
            <a:satOff val="2978"/>
            <a:lumOff val="-254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635046" y="424402"/>
        <a:ext cx="277386" cy="278134"/>
      </dsp:txXfrm>
    </dsp:sp>
    <dsp:sp modelId="{068928AF-D7A6-4FBA-B929-9666250D5943}">
      <dsp:nvSpPr>
        <dsp:cNvPr id="0" name=""/>
        <dsp:cNvSpPr/>
      </dsp:nvSpPr>
      <dsp:spPr>
        <a:xfrm>
          <a:off x="6218230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2815706"/>
            <a:satOff val="5295"/>
            <a:lumOff val="-45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Clearing (CLARITY/CUBIC)</a:t>
          </a:r>
          <a:endParaRPr lang="en-US" sz="1900" kern="1200"/>
        </a:p>
      </dsp:txBody>
      <dsp:txXfrm>
        <a:off x="6251078" y="35564"/>
        <a:ext cx="1803482" cy="1055811"/>
      </dsp:txXfrm>
    </dsp:sp>
    <dsp:sp modelId="{831C3958-29C7-4472-900D-4522E52697F9}">
      <dsp:nvSpPr>
        <dsp:cNvPr id="0" name=""/>
        <dsp:cNvSpPr/>
      </dsp:nvSpPr>
      <dsp:spPr>
        <a:xfrm>
          <a:off x="8251896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3167669"/>
            <a:satOff val="5957"/>
            <a:lumOff val="-509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8251896" y="424402"/>
        <a:ext cx="277386" cy="278134"/>
      </dsp:txXfrm>
    </dsp:sp>
    <dsp:sp modelId="{47876182-66C6-41BB-BA17-99850AD463D6}">
      <dsp:nvSpPr>
        <dsp:cNvPr id="0" name=""/>
        <dsp:cNvSpPr/>
      </dsp:nvSpPr>
      <dsp:spPr>
        <a:xfrm>
          <a:off x="8835080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4223559"/>
            <a:satOff val="7942"/>
            <a:lumOff val="-67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Staining</a:t>
          </a:r>
          <a:endParaRPr lang="en-US" sz="1900" kern="1200"/>
        </a:p>
      </dsp:txBody>
      <dsp:txXfrm>
        <a:off x="8867928" y="35564"/>
        <a:ext cx="1803482" cy="1055811"/>
      </dsp:txXfrm>
    </dsp:sp>
    <dsp:sp modelId="{556AEE05-5170-44DF-8EB1-4BC2F796E627}">
      <dsp:nvSpPr>
        <dsp:cNvPr id="0" name=""/>
        <dsp:cNvSpPr/>
      </dsp:nvSpPr>
      <dsp:spPr>
        <a:xfrm rot="5400000">
          <a:off x="9571537" y="1255066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4751504"/>
            <a:satOff val="8935"/>
            <a:lumOff val="-764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9630603" y="1288712"/>
        <a:ext cx="278134" cy="277386"/>
      </dsp:txXfrm>
    </dsp:sp>
    <dsp:sp modelId="{F3A61653-D753-4548-95FC-D7376084A368}">
      <dsp:nvSpPr>
        <dsp:cNvPr id="0" name=""/>
        <dsp:cNvSpPr/>
      </dsp:nvSpPr>
      <dsp:spPr>
        <a:xfrm>
          <a:off x="8835080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5631412"/>
            <a:satOff val="10590"/>
            <a:lumOff val="-90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Mounting, RI matching</a:t>
          </a:r>
          <a:endParaRPr lang="en-US" sz="1900" kern="1200"/>
        </a:p>
      </dsp:txBody>
      <dsp:txXfrm>
        <a:off x="8867928" y="1904743"/>
        <a:ext cx="1803482" cy="1055811"/>
      </dsp:txXfrm>
    </dsp:sp>
    <dsp:sp modelId="{939066CC-0B2F-4E16-BA2D-DCB0F3143EC6}">
      <dsp:nvSpPr>
        <dsp:cNvPr id="0" name=""/>
        <dsp:cNvSpPr/>
      </dsp:nvSpPr>
      <dsp:spPr>
        <a:xfrm rot="10800000">
          <a:off x="8274327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6335338"/>
            <a:satOff val="11913"/>
            <a:lumOff val="-1019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8393206" y="2293581"/>
        <a:ext cx="277386" cy="278134"/>
      </dsp:txXfrm>
    </dsp:sp>
    <dsp:sp modelId="{4150F3A4-C99D-433C-B597-AD9C86EEDA10}">
      <dsp:nvSpPr>
        <dsp:cNvPr id="0" name=""/>
        <dsp:cNvSpPr/>
      </dsp:nvSpPr>
      <dsp:spPr>
        <a:xfrm>
          <a:off x="6218230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7039265"/>
            <a:satOff val="13237"/>
            <a:lumOff val="-113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Cellular Resolution Imaging </a:t>
          </a:r>
        </a:p>
      </dsp:txBody>
      <dsp:txXfrm>
        <a:off x="6251078" y="1904743"/>
        <a:ext cx="1803482" cy="1055811"/>
      </dsp:txXfrm>
    </dsp:sp>
    <dsp:sp modelId="{3ECD7AD3-876E-44E8-9FDC-D8209FFE7161}">
      <dsp:nvSpPr>
        <dsp:cNvPr id="0" name=""/>
        <dsp:cNvSpPr/>
      </dsp:nvSpPr>
      <dsp:spPr>
        <a:xfrm rot="10800000">
          <a:off x="5657476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7919173"/>
            <a:satOff val="14892"/>
            <a:lumOff val="-1274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776355" y="2293581"/>
        <a:ext cx="277386" cy="278134"/>
      </dsp:txXfrm>
    </dsp:sp>
    <dsp:sp modelId="{EC7ECEE4-7DBB-4D4F-8285-11D79BD47001}">
      <dsp:nvSpPr>
        <dsp:cNvPr id="0" name=""/>
        <dsp:cNvSpPr/>
      </dsp:nvSpPr>
      <dsp:spPr>
        <a:xfrm>
          <a:off x="3601379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8447119"/>
            <a:satOff val="15885"/>
            <a:lumOff val="-135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Post Processing</a:t>
          </a:r>
        </a:p>
      </dsp:txBody>
      <dsp:txXfrm>
        <a:off x="3634227" y="1904743"/>
        <a:ext cx="1803482" cy="1055811"/>
      </dsp:txXfrm>
    </dsp:sp>
    <dsp:sp modelId="{4B8A03FE-5632-4B37-AA81-C0EAA4A24F89}">
      <dsp:nvSpPr>
        <dsp:cNvPr id="0" name=""/>
        <dsp:cNvSpPr/>
      </dsp:nvSpPr>
      <dsp:spPr>
        <a:xfrm rot="10800000">
          <a:off x="3040626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9503007"/>
            <a:satOff val="17870"/>
            <a:lumOff val="-1529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3159505" y="2293581"/>
        <a:ext cx="277386" cy="278134"/>
      </dsp:txXfrm>
    </dsp:sp>
    <dsp:sp modelId="{21914223-9ED4-4FB9-9406-44C616CF59F5}">
      <dsp:nvSpPr>
        <dsp:cNvPr id="0" name=""/>
        <dsp:cNvSpPr/>
      </dsp:nvSpPr>
      <dsp:spPr>
        <a:xfrm>
          <a:off x="984529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9854971"/>
            <a:satOff val="18532"/>
            <a:lumOff val="-1586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Data Analysis</a:t>
          </a:r>
        </a:p>
      </dsp:txBody>
      <dsp:txXfrm>
        <a:off x="1017377" y="1904743"/>
        <a:ext cx="1803482" cy="1055811"/>
      </dsp:txXfrm>
    </dsp:sp>
    <dsp:sp modelId="{B5AFF2D4-3D5A-4E3E-AF87-279B1C9FF2BB}">
      <dsp:nvSpPr>
        <dsp:cNvPr id="0" name=""/>
        <dsp:cNvSpPr/>
      </dsp:nvSpPr>
      <dsp:spPr>
        <a:xfrm rot="5400000">
          <a:off x="1720985" y="3124245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1086842"/>
            <a:satOff val="20849"/>
            <a:lumOff val="-1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1780051" y="3157891"/>
        <a:ext cx="278134" cy="277386"/>
      </dsp:txXfrm>
    </dsp:sp>
    <dsp:sp modelId="{F85E462E-607D-46D7-843D-7F6FC0B43DD4}">
      <dsp:nvSpPr>
        <dsp:cNvPr id="0" name=""/>
        <dsp:cNvSpPr/>
      </dsp:nvSpPr>
      <dsp:spPr>
        <a:xfrm>
          <a:off x="984529" y="3741074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1262824"/>
            <a:satOff val="21180"/>
            <a:lumOff val="-181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Statistcal Analysis</a:t>
          </a:r>
        </a:p>
      </dsp:txBody>
      <dsp:txXfrm>
        <a:off x="1017377" y="3773922"/>
        <a:ext cx="1803482" cy="1055811"/>
      </dsp:txXfrm>
    </dsp:sp>
    <dsp:sp modelId="{DF135C07-CE88-4BD5-8788-437E0400E140}">
      <dsp:nvSpPr>
        <dsp:cNvPr id="0" name=""/>
        <dsp:cNvSpPr/>
      </dsp:nvSpPr>
      <dsp:spPr>
        <a:xfrm>
          <a:off x="3018195" y="4070049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2670677"/>
            <a:satOff val="23827"/>
            <a:lumOff val="-203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018195" y="4162760"/>
        <a:ext cx="277386" cy="278134"/>
      </dsp:txXfrm>
    </dsp:sp>
    <dsp:sp modelId="{37AA923D-8D57-4433-8DFA-7C67F31F783E}">
      <dsp:nvSpPr>
        <dsp:cNvPr id="0" name=""/>
        <dsp:cNvSpPr/>
      </dsp:nvSpPr>
      <dsp:spPr>
        <a:xfrm>
          <a:off x="3601379" y="3741074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2670677"/>
            <a:satOff val="23827"/>
            <a:lumOff val="-203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Quantitative Comparisons</a:t>
          </a:r>
          <a:endParaRPr lang="en-US" sz="1900" kern="1200" dirty="0"/>
        </a:p>
      </dsp:txBody>
      <dsp:txXfrm>
        <a:off x="3634227" y="3773922"/>
        <a:ext cx="1803482" cy="10558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A01C0-FF61-43AF-AD9C-9608C1A100D1}">
      <dsp:nvSpPr>
        <dsp:cNvPr id="0" name=""/>
        <dsp:cNvSpPr/>
      </dsp:nvSpPr>
      <dsp:spPr>
        <a:xfrm>
          <a:off x="984529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 Heart Extraction</a:t>
          </a:r>
          <a:endParaRPr lang="en-US" sz="1900" kern="1200"/>
        </a:p>
      </dsp:txBody>
      <dsp:txXfrm>
        <a:off x="1017377" y="35564"/>
        <a:ext cx="1803482" cy="1055811"/>
      </dsp:txXfrm>
    </dsp:sp>
    <dsp:sp modelId="{DAD930C6-242C-48F1-9904-41EC230B38DB}">
      <dsp:nvSpPr>
        <dsp:cNvPr id="0" name=""/>
        <dsp:cNvSpPr/>
      </dsp:nvSpPr>
      <dsp:spPr>
        <a:xfrm>
          <a:off x="3018195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018195" y="424402"/>
        <a:ext cx="277386" cy="278134"/>
      </dsp:txXfrm>
    </dsp:sp>
    <dsp:sp modelId="{7C1E657C-0CD7-41FC-B1C5-6574A691D45A}">
      <dsp:nvSpPr>
        <dsp:cNvPr id="0" name=""/>
        <dsp:cNvSpPr/>
      </dsp:nvSpPr>
      <dsp:spPr>
        <a:xfrm>
          <a:off x="3601379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407853"/>
            <a:satOff val="2647"/>
            <a:lumOff val="-22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Langendorff Perfusion</a:t>
          </a:r>
          <a:endParaRPr lang="en-US" sz="1900" kern="1200"/>
        </a:p>
      </dsp:txBody>
      <dsp:txXfrm>
        <a:off x="3634227" y="35564"/>
        <a:ext cx="1803482" cy="1055811"/>
      </dsp:txXfrm>
    </dsp:sp>
    <dsp:sp modelId="{79C5DCC6-40E4-4834-8342-D9D3AD59A1CD}">
      <dsp:nvSpPr>
        <dsp:cNvPr id="0" name=""/>
        <dsp:cNvSpPr/>
      </dsp:nvSpPr>
      <dsp:spPr>
        <a:xfrm>
          <a:off x="5635046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583835"/>
            <a:satOff val="2978"/>
            <a:lumOff val="-254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635046" y="424402"/>
        <a:ext cx="277386" cy="278134"/>
      </dsp:txXfrm>
    </dsp:sp>
    <dsp:sp modelId="{068928AF-D7A6-4FBA-B929-9666250D5943}">
      <dsp:nvSpPr>
        <dsp:cNvPr id="0" name=""/>
        <dsp:cNvSpPr/>
      </dsp:nvSpPr>
      <dsp:spPr>
        <a:xfrm>
          <a:off x="6218230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2815706"/>
            <a:satOff val="5295"/>
            <a:lumOff val="-45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Clearing (CLARITY/CUBIC)</a:t>
          </a:r>
          <a:endParaRPr lang="en-US" sz="1900" kern="1200"/>
        </a:p>
      </dsp:txBody>
      <dsp:txXfrm>
        <a:off x="6251078" y="35564"/>
        <a:ext cx="1803482" cy="1055811"/>
      </dsp:txXfrm>
    </dsp:sp>
    <dsp:sp modelId="{831C3958-29C7-4472-900D-4522E52697F9}">
      <dsp:nvSpPr>
        <dsp:cNvPr id="0" name=""/>
        <dsp:cNvSpPr/>
      </dsp:nvSpPr>
      <dsp:spPr>
        <a:xfrm>
          <a:off x="8251896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3167669"/>
            <a:satOff val="5957"/>
            <a:lumOff val="-509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8251896" y="424402"/>
        <a:ext cx="277386" cy="278134"/>
      </dsp:txXfrm>
    </dsp:sp>
    <dsp:sp modelId="{47876182-66C6-41BB-BA17-99850AD463D6}">
      <dsp:nvSpPr>
        <dsp:cNvPr id="0" name=""/>
        <dsp:cNvSpPr/>
      </dsp:nvSpPr>
      <dsp:spPr>
        <a:xfrm>
          <a:off x="8835080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4223559"/>
            <a:satOff val="7942"/>
            <a:lumOff val="-67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Staining</a:t>
          </a:r>
          <a:endParaRPr lang="en-US" sz="1900" kern="1200"/>
        </a:p>
      </dsp:txBody>
      <dsp:txXfrm>
        <a:off x="8867928" y="35564"/>
        <a:ext cx="1803482" cy="1055811"/>
      </dsp:txXfrm>
    </dsp:sp>
    <dsp:sp modelId="{556AEE05-5170-44DF-8EB1-4BC2F796E627}">
      <dsp:nvSpPr>
        <dsp:cNvPr id="0" name=""/>
        <dsp:cNvSpPr/>
      </dsp:nvSpPr>
      <dsp:spPr>
        <a:xfrm rot="5400000">
          <a:off x="9571537" y="1255066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4751504"/>
            <a:satOff val="8935"/>
            <a:lumOff val="-764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9630603" y="1288712"/>
        <a:ext cx="278134" cy="277386"/>
      </dsp:txXfrm>
    </dsp:sp>
    <dsp:sp modelId="{F3A61653-D753-4548-95FC-D7376084A368}">
      <dsp:nvSpPr>
        <dsp:cNvPr id="0" name=""/>
        <dsp:cNvSpPr/>
      </dsp:nvSpPr>
      <dsp:spPr>
        <a:xfrm>
          <a:off x="8835080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5631412"/>
            <a:satOff val="10590"/>
            <a:lumOff val="-90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Mounting, RI matching</a:t>
          </a:r>
          <a:endParaRPr lang="en-US" sz="1900" kern="1200"/>
        </a:p>
      </dsp:txBody>
      <dsp:txXfrm>
        <a:off x="8867928" y="1904743"/>
        <a:ext cx="1803482" cy="1055811"/>
      </dsp:txXfrm>
    </dsp:sp>
    <dsp:sp modelId="{939066CC-0B2F-4E16-BA2D-DCB0F3143EC6}">
      <dsp:nvSpPr>
        <dsp:cNvPr id="0" name=""/>
        <dsp:cNvSpPr/>
      </dsp:nvSpPr>
      <dsp:spPr>
        <a:xfrm rot="10800000">
          <a:off x="8274327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6335338"/>
            <a:satOff val="11913"/>
            <a:lumOff val="-1019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8393206" y="2293581"/>
        <a:ext cx="277386" cy="278134"/>
      </dsp:txXfrm>
    </dsp:sp>
    <dsp:sp modelId="{4150F3A4-C99D-433C-B597-AD9C86EEDA10}">
      <dsp:nvSpPr>
        <dsp:cNvPr id="0" name=""/>
        <dsp:cNvSpPr/>
      </dsp:nvSpPr>
      <dsp:spPr>
        <a:xfrm>
          <a:off x="6218230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7039265"/>
            <a:satOff val="13237"/>
            <a:lumOff val="-113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Cellular Resolution Imaging </a:t>
          </a:r>
        </a:p>
      </dsp:txBody>
      <dsp:txXfrm>
        <a:off x="6251078" y="1904743"/>
        <a:ext cx="1803482" cy="1055811"/>
      </dsp:txXfrm>
    </dsp:sp>
    <dsp:sp modelId="{3ECD7AD3-876E-44E8-9FDC-D8209FFE7161}">
      <dsp:nvSpPr>
        <dsp:cNvPr id="0" name=""/>
        <dsp:cNvSpPr/>
      </dsp:nvSpPr>
      <dsp:spPr>
        <a:xfrm rot="10800000">
          <a:off x="5657476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7919173"/>
            <a:satOff val="14892"/>
            <a:lumOff val="-1274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776355" y="2293581"/>
        <a:ext cx="277386" cy="278134"/>
      </dsp:txXfrm>
    </dsp:sp>
    <dsp:sp modelId="{EC7ECEE4-7DBB-4D4F-8285-11D79BD47001}">
      <dsp:nvSpPr>
        <dsp:cNvPr id="0" name=""/>
        <dsp:cNvSpPr/>
      </dsp:nvSpPr>
      <dsp:spPr>
        <a:xfrm>
          <a:off x="3601379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8447119"/>
            <a:satOff val="15885"/>
            <a:lumOff val="-135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Post Processing</a:t>
          </a:r>
        </a:p>
      </dsp:txBody>
      <dsp:txXfrm>
        <a:off x="3634227" y="1904743"/>
        <a:ext cx="1803482" cy="1055811"/>
      </dsp:txXfrm>
    </dsp:sp>
    <dsp:sp modelId="{4B8A03FE-5632-4B37-AA81-C0EAA4A24F89}">
      <dsp:nvSpPr>
        <dsp:cNvPr id="0" name=""/>
        <dsp:cNvSpPr/>
      </dsp:nvSpPr>
      <dsp:spPr>
        <a:xfrm rot="10800000">
          <a:off x="3040626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9503007"/>
            <a:satOff val="17870"/>
            <a:lumOff val="-1529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3159505" y="2293581"/>
        <a:ext cx="277386" cy="278134"/>
      </dsp:txXfrm>
    </dsp:sp>
    <dsp:sp modelId="{21914223-9ED4-4FB9-9406-44C616CF59F5}">
      <dsp:nvSpPr>
        <dsp:cNvPr id="0" name=""/>
        <dsp:cNvSpPr/>
      </dsp:nvSpPr>
      <dsp:spPr>
        <a:xfrm>
          <a:off x="984529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9854971"/>
            <a:satOff val="18532"/>
            <a:lumOff val="-1586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Data Analysis</a:t>
          </a:r>
        </a:p>
      </dsp:txBody>
      <dsp:txXfrm>
        <a:off x="1017377" y="1904743"/>
        <a:ext cx="1803482" cy="1055811"/>
      </dsp:txXfrm>
    </dsp:sp>
    <dsp:sp modelId="{B5AFF2D4-3D5A-4E3E-AF87-279B1C9FF2BB}">
      <dsp:nvSpPr>
        <dsp:cNvPr id="0" name=""/>
        <dsp:cNvSpPr/>
      </dsp:nvSpPr>
      <dsp:spPr>
        <a:xfrm rot="5400000">
          <a:off x="1720985" y="3124245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1086842"/>
            <a:satOff val="20849"/>
            <a:lumOff val="-1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1780051" y="3157891"/>
        <a:ext cx="278134" cy="277386"/>
      </dsp:txXfrm>
    </dsp:sp>
    <dsp:sp modelId="{F85E462E-607D-46D7-843D-7F6FC0B43DD4}">
      <dsp:nvSpPr>
        <dsp:cNvPr id="0" name=""/>
        <dsp:cNvSpPr/>
      </dsp:nvSpPr>
      <dsp:spPr>
        <a:xfrm>
          <a:off x="984529" y="3741074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1262824"/>
            <a:satOff val="21180"/>
            <a:lumOff val="-181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Statistcal Analysis</a:t>
          </a:r>
        </a:p>
      </dsp:txBody>
      <dsp:txXfrm>
        <a:off x="1017377" y="3773922"/>
        <a:ext cx="1803482" cy="1055811"/>
      </dsp:txXfrm>
    </dsp:sp>
    <dsp:sp modelId="{DF135C07-CE88-4BD5-8788-437E0400E140}">
      <dsp:nvSpPr>
        <dsp:cNvPr id="0" name=""/>
        <dsp:cNvSpPr/>
      </dsp:nvSpPr>
      <dsp:spPr>
        <a:xfrm>
          <a:off x="3018195" y="4070049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2670677"/>
            <a:satOff val="23827"/>
            <a:lumOff val="-203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018195" y="4162760"/>
        <a:ext cx="277386" cy="278134"/>
      </dsp:txXfrm>
    </dsp:sp>
    <dsp:sp modelId="{37AA923D-8D57-4433-8DFA-7C67F31F783E}">
      <dsp:nvSpPr>
        <dsp:cNvPr id="0" name=""/>
        <dsp:cNvSpPr/>
      </dsp:nvSpPr>
      <dsp:spPr>
        <a:xfrm>
          <a:off x="3601379" y="3741074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2670677"/>
            <a:satOff val="23827"/>
            <a:lumOff val="-203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Quantitative Comparisons</a:t>
          </a:r>
          <a:endParaRPr lang="en-US" sz="1900" kern="1200" dirty="0"/>
        </a:p>
      </dsp:txBody>
      <dsp:txXfrm>
        <a:off x="3634227" y="3773922"/>
        <a:ext cx="1803482" cy="105581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A01C0-FF61-43AF-AD9C-9608C1A100D1}">
      <dsp:nvSpPr>
        <dsp:cNvPr id="0" name=""/>
        <dsp:cNvSpPr/>
      </dsp:nvSpPr>
      <dsp:spPr>
        <a:xfrm>
          <a:off x="984529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 Heart Extraction</a:t>
          </a:r>
          <a:endParaRPr lang="en-US" sz="1900" kern="1200"/>
        </a:p>
      </dsp:txBody>
      <dsp:txXfrm>
        <a:off x="1017377" y="35564"/>
        <a:ext cx="1803482" cy="1055811"/>
      </dsp:txXfrm>
    </dsp:sp>
    <dsp:sp modelId="{DAD930C6-242C-48F1-9904-41EC230B38DB}">
      <dsp:nvSpPr>
        <dsp:cNvPr id="0" name=""/>
        <dsp:cNvSpPr/>
      </dsp:nvSpPr>
      <dsp:spPr>
        <a:xfrm>
          <a:off x="3018195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018195" y="424402"/>
        <a:ext cx="277386" cy="278134"/>
      </dsp:txXfrm>
    </dsp:sp>
    <dsp:sp modelId="{7C1E657C-0CD7-41FC-B1C5-6574A691D45A}">
      <dsp:nvSpPr>
        <dsp:cNvPr id="0" name=""/>
        <dsp:cNvSpPr/>
      </dsp:nvSpPr>
      <dsp:spPr>
        <a:xfrm>
          <a:off x="3601379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407853"/>
            <a:satOff val="2647"/>
            <a:lumOff val="-22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Langendorff Perfusion</a:t>
          </a:r>
          <a:endParaRPr lang="en-US" sz="1900" kern="1200"/>
        </a:p>
      </dsp:txBody>
      <dsp:txXfrm>
        <a:off x="3634227" y="35564"/>
        <a:ext cx="1803482" cy="1055811"/>
      </dsp:txXfrm>
    </dsp:sp>
    <dsp:sp modelId="{79C5DCC6-40E4-4834-8342-D9D3AD59A1CD}">
      <dsp:nvSpPr>
        <dsp:cNvPr id="0" name=""/>
        <dsp:cNvSpPr/>
      </dsp:nvSpPr>
      <dsp:spPr>
        <a:xfrm>
          <a:off x="5635046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583835"/>
            <a:satOff val="2978"/>
            <a:lumOff val="-254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635046" y="424402"/>
        <a:ext cx="277386" cy="278134"/>
      </dsp:txXfrm>
    </dsp:sp>
    <dsp:sp modelId="{068928AF-D7A6-4FBA-B929-9666250D5943}">
      <dsp:nvSpPr>
        <dsp:cNvPr id="0" name=""/>
        <dsp:cNvSpPr/>
      </dsp:nvSpPr>
      <dsp:spPr>
        <a:xfrm>
          <a:off x="6218230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2815706"/>
            <a:satOff val="5295"/>
            <a:lumOff val="-45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Clearing (CLARITY/CUBIC)</a:t>
          </a:r>
          <a:endParaRPr lang="en-US" sz="1900" kern="1200"/>
        </a:p>
      </dsp:txBody>
      <dsp:txXfrm>
        <a:off x="6251078" y="35564"/>
        <a:ext cx="1803482" cy="1055811"/>
      </dsp:txXfrm>
    </dsp:sp>
    <dsp:sp modelId="{831C3958-29C7-4472-900D-4522E52697F9}">
      <dsp:nvSpPr>
        <dsp:cNvPr id="0" name=""/>
        <dsp:cNvSpPr/>
      </dsp:nvSpPr>
      <dsp:spPr>
        <a:xfrm>
          <a:off x="8251896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3167669"/>
            <a:satOff val="5957"/>
            <a:lumOff val="-509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8251896" y="424402"/>
        <a:ext cx="277386" cy="278134"/>
      </dsp:txXfrm>
    </dsp:sp>
    <dsp:sp modelId="{47876182-66C6-41BB-BA17-99850AD463D6}">
      <dsp:nvSpPr>
        <dsp:cNvPr id="0" name=""/>
        <dsp:cNvSpPr/>
      </dsp:nvSpPr>
      <dsp:spPr>
        <a:xfrm>
          <a:off x="8835080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4223559"/>
            <a:satOff val="7942"/>
            <a:lumOff val="-67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Staining</a:t>
          </a:r>
          <a:endParaRPr lang="en-US" sz="1900" kern="1200"/>
        </a:p>
      </dsp:txBody>
      <dsp:txXfrm>
        <a:off x="8867928" y="35564"/>
        <a:ext cx="1803482" cy="1055811"/>
      </dsp:txXfrm>
    </dsp:sp>
    <dsp:sp modelId="{556AEE05-5170-44DF-8EB1-4BC2F796E627}">
      <dsp:nvSpPr>
        <dsp:cNvPr id="0" name=""/>
        <dsp:cNvSpPr/>
      </dsp:nvSpPr>
      <dsp:spPr>
        <a:xfrm rot="5400000">
          <a:off x="9571537" y="1255066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4751504"/>
            <a:satOff val="8935"/>
            <a:lumOff val="-764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9630603" y="1288712"/>
        <a:ext cx="278134" cy="277386"/>
      </dsp:txXfrm>
    </dsp:sp>
    <dsp:sp modelId="{F3A61653-D753-4548-95FC-D7376084A368}">
      <dsp:nvSpPr>
        <dsp:cNvPr id="0" name=""/>
        <dsp:cNvSpPr/>
      </dsp:nvSpPr>
      <dsp:spPr>
        <a:xfrm>
          <a:off x="8835080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5631412"/>
            <a:satOff val="10590"/>
            <a:lumOff val="-90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Mounting, RI matching</a:t>
          </a:r>
          <a:endParaRPr lang="en-US" sz="1900" kern="1200"/>
        </a:p>
      </dsp:txBody>
      <dsp:txXfrm>
        <a:off x="8867928" y="1904743"/>
        <a:ext cx="1803482" cy="1055811"/>
      </dsp:txXfrm>
    </dsp:sp>
    <dsp:sp modelId="{939066CC-0B2F-4E16-BA2D-DCB0F3143EC6}">
      <dsp:nvSpPr>
        <dsp:cNvPr id="0" name=""/>
        <dsp:cNvSpPr/>
      </dsp:nvSpPr>
      <dsp:spPr>
        <a:xfrm rot="10800000">
          <a:off x="8274327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6335338"/>
            <a:satOff val="11913"/>
            <a:lumOff val="-1019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8393206" y="2293581"/>
        <a:ext cx="277386" cy="278134"/>
      </dsp:txXfrm>
    </dsp:sp>
    <dsp:sp modelId="{4150F3A4-C99D-433C-B597-AD9C86EEDA10}">
      <dsp:nvSpPr>
        <dsp:cNvPr id="0" name=""/>
        <dsp:cNvSpPr/>
      </dsp:nvSpPr>
      <dsp:spPr>
        <a:xfrm>
          <a:off x="6218230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7039265"/>
            <a:satOff val="13237"/>
            <a:lumOff val="-113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High Resolution Imaging </a:t>
          </a:r>
        </a:p>
      </dsp:txBody>
      <dsp:txXfrm>
        <a:off x="6251078" y="1904743"/>
        <a:ext cx="1803482" cy="1055811"/>
      </dsp:txXfrm>
    </dsp:sp>
    <dsp:sp modelId="{3ECD7AD3-876E-44E8-9FDC-D8209FFE7161}">
      <dsp:nvSpPr>
        <dsp:cNvPr id="0" name=""/>
        <dsp:cNvSpPr/>
      </dsp:nvSpPr>
      <dsp:spPr>
        <a:xfrm rot="10800000">
          <a:off x="5657476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7919173"/>
            <a:satOff val="14892"/>
            <a:lumOff val="-1274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776355" y="2293581"/>
        <a:ext cx="277386" cy="278134"/>
      </dsp:txXfrm>
    </dsp:sp>
    <dsp:sp modelId="{EC7ECEE4-7DBB-4D4F-8285-11D79BD47001}">
      <dsp:nvSpPr>
        <dsp:cNvPr id="0" name=""/>
        <dsp:cNvSpPr/>
      </dsp:nvSpPr>
      <dsp:spPr>
        <a:xfrm>
          <a:off x="3601379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8447119"/>
            <a:satOff val="15885"/>
            <a:lumOff val="-135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Post Processing</a:t>
          </a:r>
        </a:p>
      </dsp:txBody>
      <dsp:txXfrm>
        <a:off x="3634227" y="1904743"/>
        <a:ext cx="1803482" cy="1055811"/>
      </dsp:txXfrm>
    </dsp:sp>
    <dsp:sp modelId="{4B8A03FE-5632-4B37-AA81-C0EAA4A24F89}">
      <dsp:nvSpPr>
        <dsp:cNvPr id="0" name=""/>
        <dsp:cNvSpPr/>
      </dsp:nvSpPr>
      <dsp:spPr>
        <a:xfrm rot="10800000">
          <a:off x="3040626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9503007"/>
            <a:satOff val="17870"/>
            <a:lumOff val="-1529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3159505" y="2293581"/>
        <a:ext cx="277386" cy="278134"/>
      </dsp:txXfrm>
    </dsp:sp>
    <dsp:sp modelId="{21914223-9ED4-4FB9-9406-44C616CF59F5}">
      <dsp:nvSpPr>
        <dsp:cNvPr id="0" name=""/>
        <dsp:cNvSpPr/>
      </dsp:nvSpPr>
      <dsp:spPr>
        <a:xfrm>
          <a:off x="984529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9854971"/>
            <a:satOff val="18532"/>
            <a:lumOff val="-1586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Data Analysis</a:t>
          </a:r>
        </a:p>
      </dsp:txBody>
      <dsp:txXfrm>
        <a:off x="1017377" y="1904743"/>
        <a:ext cx="1803482" cy="1055811"/>
      </dsp:txXfrm>
    </dsp:sp>
    <dsp:sp modelId="{B5AFF2D4-3D5A-4E3E-AF87-279B1C9FF2BB}">
      <dsp:nvSpPr>
        <dsp:cNvPr id="0" name=""/>
        <dsp:cNvSpPr/>
      </dsp:nvSpPr>
      <dsp:spPr>
        <a:xfrm rot="5400000">
          <a:off x="1720985" y="3124245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1086842"/>
            <a:satOff val="20849"/>
            <a:lumOff val="-1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1780051" y="3157891"/>
        <a:ext cx="278134" cy="277386"/>
      </dsp:txXfrm>
    </dsp:sp>
    <dsp:sp modelId="{F85E462E-607D-46D7-843D-7F6FC0B43DD4}">
      <dsp:nvSpPr>
        <dsp:cNvPr id="0" name=""/>
        <dsp:cNvSpPr/>
      </dsp:nvSpPr>
      <dsp:spPr>
        <a:xfrm>
          <a:off x="984529" y="3741074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1262824"/>
            <a:satOff val="21180"/>
            <a:lumOff val="-181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Statistcal Analysis</a:t>
          </a:r>
        </a:p>
      </dsp:txBody>
      <dsp:txXfrm>
        <a:off x="1017377" y="3773922"/>
        <a:ext cx="1803482" cy="1055811"/>
      </dsp:txXfrm>
    </dsp:sp>
    <dsp:sp modelId="{DF135C07-CE88-4BD5-8788-437E0400E140}">
      <dsp:nvSpPr>
        <dsp:cNvPr id="0" name=""/>
        <dsp:cNvSpPr/>
      </dsp:nvSpPr>
      <dsp:spPr>
        <a:xfrm>
          <a:off x="3018195" y="4070049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2670677"/>
            <a:satOff val="23827"/>
            <a:lumOff val="-203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018195" y="4162760"/>
        <a:ext cx="277386" cy="278134"/>
      </dsp:txXfrm>
    </dsp:sp>
    <dsp:sp modelId="{37AA923D-8D57-4433-8DFA-7C67F31F783E}">
      <dsp:nvSpPr>
        <dsp:cNvPr id="0" name=""/>
        <dsp:cNvSpPr/>
      </dsp:nvSpPr>
      <dsp:spPr>
        <a:xfrm>
          <a:off x="3601379" y="3741074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2670677"/>
            <a:satOff val="23827"/>
            <a:lumOff val="-203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Quantitative Comparisons</a:t>
          </a:r>
          <a:endParaRPr lang="en-US" sz="1900" kern="1200" dirty="0"/>
        </a:p>
      </dsp:txBody>
      <dsp:txXfrm>
        <a:off x="3634227" y="3773922"/>
        <a:ext cx="1803482" cy="105581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A01C0-FF61-43AF-AD9C-9608C1A100D1}">
      <dsp:nvSpPr>
        <dsp:cNvPr id="0" name=""/>
        <dsp:cNvSpPr/>
      </dsp:nvSpPr>
      <dsp:spPr>
        <a:xfrm>
          <a:off x="984529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 Heart Extraction</a:t>
          </a:r>
          <a:endParaRPr lang="en-US" sz="1900" kern="1200"/>
        </a:p>
      </dsp:txBody>
      <dsp:txXfrm>
        <a:off x="1017377" y="35564"/>
        <a:ext cx="1803482" cy="1055811"/>
      </dsp:txXfrm>
    </dsp:sp>
    <dsp:sp modelId="{DAD930C6-242C-48F1-9904-41EC230B38DB}">
      <dsp:nvSpPr>
        <dsp:cNvPr id="0" name=""/>
        <dsp:cNvSpPr/>
      </dsp:nvSpPr>
      <dsp:spPr>
        <a:xfrm>
          <a:off x="3018195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018195" y="424402"/>
        <a:ext cx="277386" cy="278134"/>
      </dsp:txXfrm>
    </dsp:sp>
    <dsp:sp modelId="{7C1E657C-0CD7-41FC-B1C5-6574A691D45A}">
      <dsp:nvSpPr>
        <dsp:cNvPr id="0" name=""/>
        <dsp:cNvSpPr/>
      </dsp:nvSpPr>
      <dsp:spPr>
        <a:xfrm>
          <a:off x="3601379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407853"/>
            <a:satOff val="2647"/>
            <a:lumOff val="-22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Langendorff Perfusion</a:t>
          </a:r>
          <a:endParaRPr lang="en-US" sz="1900" kern="1200"/>
        </a:p>
      </dsp:txBody>
      <dsp:txXfrm>
        <a:off x="3634227" y="35564"/>
        <a:ext cx="1803482" cy="1055811"/>
      </dsp:txXfrm>
    </dsp:sp>
    <dsp:sp modelId="{79C5DCC6-40E4-4834-8342-D9D3AD59A1CD}">
      <dsp:nvSpPr>
        <dsp:cNvPr id="0" name=""/>
        <dsp:cNvSpPr/>
      </dsp:nvSpPr>
      <dsp:spPr>
        <a:xfrm>
          <a:off x="5635046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583835"/>
            <a:satOff val="2978"/>
            <a:lumOff val="-254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635046" y="424402"/>
        <a:ext cx="277386" cy="278134"/>
      </dsp:txXfrm>
    </dsp:sp>
    <dsp:sp modelId="{068928AF-D7A6-4FBA-B929-9666250D5943}">
      <dsp:nvSpPr>
        <dsp:cNvPr id="0" name=""/>
        <dsp:cNvSpPr/>
      </dsp:nvSpPr>
      <dsp:spPr>
        <a:xfrm>
          <a:off x="6218230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2815706"/>
            <a:satOff val="5295"/>
            <a:lumOff val="-45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Clearing (CLARITY/CUBIC)</a:t>
          </a:r>
          <a:endParaRPr lang="en-US" sz="1900" kern="1200"/>
        </a:p>
      </dsp:txBody>
      <dsp:txXfrm>
        <a:off x="6251078" y="35564"/>
        <a:ext cx="1803482" cy="1055811"/>
      </dsp:txXfrm>
    </dsp:sp>
    <dsp:sp modelId="{831C3958-29C7-4472-900D-4522E52697F9}">
      <dsp:nvSpPr>
        <dsp:cNvPr id="0" name=""/>
        <dsp:cNvSpPr/>
      </dsp:nvSpPr>
      <dsp:spPr>
        <a:xfrm>
          <a:off x="8251896" y="331691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3167669"/>
            <a:satOff val="5957"/>
            <a:lumOff val="-509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8251896" y="424402"/>
        <a:ext cx="277386" cy="278134"/>
      </dsp:txXfrm>
    </dsp:sp>
    <dsp:sp modelId="{47876182-66C6-41BB-BA17-99850AD463D6}">
      <dsp:nvSpPr>
        <dsp:cNvPr id="0" name=""/>
        <dsp:cNvSpPr/>
      </dsp:nvSpPr>
      <dsp:spPr>
        <a:xfrm>
          <a:off x="8835080" y="2716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4223559"/>
            <a:satOff val="7942"/>
            <a:lumOff val="-67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Staining</a:t>
          </a:r>
          <a:endParaRPr lang="en-US" sz="1900" kern="1200"/>
        </a:p>
      </dsp:txBody>
      <dsp:txXfrm>
        <a:off x="8867928" y="35564"/>
        <a:ext cx="1803482" cy="1055811"/>
      </dsp:txXfrm>
    </dsp:sp>
    <dsp:sp modelId="{556AEE05-5170-44DF-8EB1-4BC2F796E627}">
      <dsp:nvSpPr>
        <dsp:cNvPr id="0" name=""/>
        <dsp:cNvSpPr/>
      </dsp:nvSpPr>
      <dsp:spPr>
        <a:xfrm rot="5400000">
          <a:off x="9571537" y="1255066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4751504"/>
            <a:satOff val="8935"/>
            <a:lumOff val="-764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9630603" y="1288712"/>
        <a:ext cx="278134" cy="277386"/>
      </dsp:txXfrm>
    </dsp:sp>
    <dsp:sp modelId="{F3A61653-D753-4548-95FC-D7376084A368}">
      <dsp:nvSpPr>
        <dsp:cNvPr id="0" name=""/>
        <dsp:cNvSpPr/>
      </dsp:nvSpPr>
      <dsp:spPr>
        <a:xfrm>
          <a:off x="8835080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5631412"/>
            <a:satOff val="10590"/>
            <a:lumOff val="-90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Tissue Mounting, RI matching</a:t>
          </a:r>
          <a:endParaRPr lang="en-US" sz="1900" kern="1200"/>
        </a:p>
      </dsp:txBody>
      <dsp:txXfrm>
        <a:off x="8867928" y="1904743"/>
        <a:ext cx="1803482" cy="1055811"/>
      </dsp:txXfrm>
    </dsp:sp>
    <dsp:sp modelId="{939066CC-0B2F-4E16-BA2D-DCB0F3143EC6}">
      <dsp:nvSpPr>
        <dsp:cNvPr id="0" name=""/>
        <dsp:cNvSpPr/>
      </dsp:nvSpPr>
      <dsp:spPr>
        <a:xfrm rot="10800000">
          <a:off x="8274327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6335338"/>
            <a:satOff val="11913"/>
            <a:lumOff val="-1019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8393206" y="2293581"/>
        <a:ext cx="277386" cy="278134"/>
      </dsp:txXfrm>
    </dsp:sp>
    <dsp:sp modelId="{4150F3A4-C99D-433C-B597-AD9C86EEDA10}">
      <dsp:nvSpPr>
        <dsp:cNvPr id="0" name=""/>
        <dsp:cNvSpPr/>
      </dsp:nvSpPr>
      <dsp:spPr>
        <a:xfrm>
          <a:off x="6218230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7039265"/>
            <a:satOff val="13237"/>
            <a:lumOff val="-113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High Resolution Imaging </a:t>
          </a:r>
        </a:p>
      </dsp:txBody>
      <dsp:txXfrm>
        <a:off x="6251078" y="1904743"/>
        <a:ext cx="1803482" cy="1055811"/>
      </dsp:txXfrm>
    </dsp:sp>
    <dsp:sp modelId="{3ECD7AD3-876E-44E8-9FDC-D8209FFE7161}">
      <dsp:nvSpPr>
        <dsp:cNvPr id="0" name=""/>
        <dsp:cNvSpPr/>
      </dsp:nvSpPr>
      <dsp:spPr>
        <a:xfrm rot="10800000">
          <a:off x="5657476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7919173"/>
            <a:satOff val="14892"/>
            <a:lumOff val="-1274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776355" y="2293581"/>
        <a:ext cx="277386" cy="278134"/>
      </dsp:txXfrm>
    </dsp:sp>
    <dsp:sp modelId="{EC7ECEE4-7DBB-4D4F-8285-11D79BD47001}">
      <dsp:nvSpPr>
        <dsp:cNvPr id="0" name=""/>
        <dsp:cNvSpPr/>
      </dsp:nvSpPr>
      <dsp:spPr>
        <a:xfrm>
          <a:off x="3601379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8447119"/>
            <a:satOff val="15885"/>
            <a:lumOff val="-135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Post Processing</a:t>
          </a:r>
        </a:p>
      </dsp:txBody>
      <dsp:txXfrm>
        <a:off x="3634227" y="1904743"/>
        <a:ext cx="1803482" cy="1055811"/>
      </dsp:txXfrm>
    </dsp:sp>
    <dsp:sp modelId="{4B8A03FE-5632-4B37-AA81-C0EAA4A24F89}">
      <dsp:nvSpPr>
        <dsp:cNvPr id="0" name=""/>
        <dsp:cNvSpPr/>
      </dsp:nvSpPr>
      <dsp:spPr>
        <a:xfrm rot="10800000">
          <a:off x="3040626" y="2200870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9503007"/>
            <a:satOff val="17870"/>
            <a:lumOff val="-1529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3159505" y="2293581"/>
        <a:ext cx="277386" cy="278134"/>
      </dsp:txXfrm>
    </dsp:sp>
    <dsp:sp modelId="{21914223-9ED4-4FB9-9406-44C616CF59F5}">
      <dsp:nvSpPr>
        <dsp:cNvPr id="0" name=""/>
        <dsp:cNvSpPr/>
      </dsp:nvSpPr>
      <dsp:spPr>
        <a:xfrm>
          <a:off x="984529" y="1871895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9854971"/>
            <a:satOff val="18532"/>
            <a:lumOff val="-1586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Data Analysis</a:t>
          </a:r>
        </a:p>
      </dsp:txBody>
      <dsp:txXfrm>
        <a:off x="1017377" y="1904743"/>
        <a:ext cx="1803482" cy="1055811"/>
      </dsp:txXfrm>
    </dsp:sp>
    <dsp:sp modelId="{B5AFF2D4-3D5A-4E3E-AF87-279B1C9FF2BB}">
      <dsp:nvSpPr>
        <dsp:cNvPr id="0" name=""/>
        <dsp:cNvSpPr/>
      </dsp:nvSpPr>
      <dsp:spPr>
        <a:xfrm rot="5400000">
          <a:off x="1720985" y="3124245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1086842"/>
            <a:satOff val="20849"/>
            <a:lumOff val="-1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1780051" y="3157891"/>
        <a:ext cx="278134" cy="277386"/>
      </dsp:txXfrm>
    </dsp:sp>
    <dsp:sp modelId="{F85E462E-607D-46D7-843D-7F6FC0B43DD4}">
      <dsp:nvSpPr>
        <dsp:cNvPr id="0" name=""/>
        <dsp:cNvSpPr/>
      </dsp:nvSpPr>
      <dsp:spPr>
        <a:xfrm>
          <a:off x="984529" y="3741074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1262824"/>
            <a:satOff val="21180"/>
            <a:lumOff val="-181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Statistcal Analysis</a:t>
          </a:r>
        </a:p>
      </dsp:txBody>
      <dsp:txXfrm>
        <a:off x="1017377" y="3773922"/>
        <a:ext cx="1803482" cy="1055811"/>
      </dsp:txXfrm>
    </dsp:sp>
    <dsp:sp modelId="{DF135C07-CE88-4BD5-8788-437E0400E140}">
      <dsp:nvSpPr>
        <dsp:cNvPr id="0" name=""/>
        <dsp:cNvSpPr/>
      </dsp:nvSpPr>
      <dsp:spPr>
        <a:xfrm>
          <a:off x="3018195" y="4070049"/>
          <a:ext cx="396265" cy="4635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-12670677"/>
            <a:satOff val="23827"/>
            <a:lumOff val="-203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018195" y="4162760"/>
        <a:ext cx="277386" cy="278134"/>
      </dsp:txXfrm>
    </dsp:sp>
    <dsp:sp modelId="{37AA923D-8D57-4433-8DFA-7C67F31F783E}">
      <dsp:nvSpPr>
        <dsp:cNvPr id="0" name=""/>
        <dsp:cNvSpPr/>
      </dsp:nvSpPr>
      <dsp:spPr>
        <a:xfrm>
          <a:off x="3601379" y="3741074"/>
          <a:ext cx="1869178" cy="1121507"/>
        </a:xfrm>
        <a:prstGeom prst="roundRect">
          <a:avLst>
            <a:gd name="adj" fmla="val 10000"/>
          </a:avLst>
        </a:prstGeom>
        <a:solidFill>
          <a:schemeClr val="accent3">
            <a:hueOff val="-12670677"/>
            <a:satOff val="23827"/>
            <a:lumOff val="-203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Quantitative Comparisons</a:t>
          </a:r>
          <a:endParaRPr lang="en-US" sz="1900" kern="1200" dirty="0"/>
        </a:p>
      </dsp:txBody>
      <dsp:txXfrm>
        <a:off x="3634227" y="3773922"/>
        <a:ext cx="1803482" cy="10558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DC2209A-0228-8F74-FE4B-C01C90A3249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FE3158-D108-423F-BD5C-12DCD42F1B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DAA980-8B19-4CE9-AC03-E275AEF518DB}" type="datetimeFigureOut">
              <a:rPr lang="en-GB" smtClean="0"/>
              <a:t>04/09/2024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E2A079-D7C8-2EA2-1F13-C1B7D99C2B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D1E7AD-BDA9-6F57-1E0C-72CD8AF6D8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21CA07-3BD2-4362-95C8-AC52C8B6A3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08011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jpeg>
</file>

<file path=ppt/media/image35.jpeg>
</file>

<file path=ppt/media/image36.jpeg>
</file>

<file path=ppt/media/image37.png>
</file>

<file path=ppt/media/image38.jpeg>
</file>

<file path=ppt/media/image39.png>
</file>

<file path=ppt/media/image4.jpeg>
</file>

<file path=ppt/media/image40.pn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g>
</file>

<file path=ppt/media/image57.jpeg>
</file>

<file path=ppt/media/image58.jpg>
</file>

<file path=ppt/media/image59.png>
</file>

<file path=ppt/media/image6.png>
</file>

<file path=ppt/media/image60.jpeg>
</file>

<file path=ppt/media/image61.png>
</file>

<file path=ppt/media/image62.png>
</file>

<file path=ppt/media/image63.jpeg>
</file>

<file path=ppt/media/image64.png>
</file>

<file path=ppt/media/image65.png>
</file>

<file path=ppt/media/image6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95AE2-43AC-144B-AE88-DCB376799F11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24E5BB-E6B0-B84A-ABCD-9A3E9C2D7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427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0325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920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546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0862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494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053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04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68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249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8540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034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661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13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2559E32-3873-7D45-B9C6-C4F839B30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81BC6CA5-FB54-8746-B1B1-0D09602CEA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1699336"/>
            <a:ext cx="2452283" cy="45757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1DECEF87-946C-834D-8550-61FE3D91A5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49235" y="1705343"/>
            <a:ext cx="9210963" cy="452612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400" b="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Body text Arial 24pt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16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3BB4406-02B4-284F-84C5-A21F22E6B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5FEA054A-F191-E34B-8C26-BA11F3F0C0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474450" cy="46069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2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EE31514-F8EA-5D4E-B45D-65DD78DBE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2524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91D55F9-A3F2-1242-A5F3-5AAACC9D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9408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0418" y="1657926"/>
            <a:ext cx="6629400" cy="789709"/>
          </a:xfrm>
        </p:spPr>
        <p:txBody>
          <a:bodyPr anchor="t">
            <a:normAutofit/>
          </a:bodyPr>
          <a:lstStyle>
            <a:lvl1pPr algn="l">
              <a:defRPr sz="28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0418" y="3015529"/>
            <a:ext cx="5680364" cy="623598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8427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97420DD-2415-454D-AA0F-DBDA719C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1283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2B56C0B-E29B-4842-B417-82BD0105A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F41A95EC-0528-8A4C-BE96-445CDE1B34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3133" y="1705342"/>
            <a:ext cx="11487066" cy="4932963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400" b="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Body text Arial 24pt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156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680" y="2123676"/>
            <a:ext cx="4027169" cy="1600200"/>
          </a:xfrm>
        </p:spPr>
        <p:txBody>
          <a:bodyPr anchor="t"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1680" y="3934224"/>
            <a:ext cx="4030345" cy="19347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8039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A65B24-645B-1746-9651-55C209C5E2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10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1800" y="681037"/>
            <a:ext cx="5842000" cy="10096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9F3F6-C255-4AC5-91C2-3F61B6509B36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262A0F-9E49-6B4D-94F3-647B33A2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9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3" r:id="rId2"/>
    <p:sldLayoutId id="2147483652" r:id="rId3"/>
    <p:sldLayoutId id="2147483653" r:id="rId4"/>
    <p:sldLayoutId id="2147483649" r:id="rId5"/>
    <p:sldLayoutId id="2147483654" r:id="rId6"/>
    <p:sldLayoutId id="2147483687" r:id="rId7"/>
    <p:sldLayoutId id="2147483656" r:id="rId8"/>
    <p:sldLayoutId id="2147483684" r:id="rId9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microsoft.com/office/2007/relationships/hdphoto" Target="../media/hdphoto1.wdp"/><Relationship Id="rId7" Type="http://schemas.openxmlformats.org/officeDocument/2006/relationships/image" Target="../media/image28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jpeg"/><Relationship Id="rId4" Type="http://schemas.openxmlformats.org/officeDocument/2006/relationships/image" Target="../media/image25.png"/><Relationship Id="rId9" Type="http://schemas.openxmlformats.org/officeDocument/2006/relationships/image" Target="../media/image30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4.jpeg"/><Relationship Id="rId7" Type="http://schemas.openxmlformats.org/officeDocument/2006/relationships/image" Target="../media/image29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6.jpeg"/><Relationship Id="rId5" Type="http://schemas.openxmlformats.org/officeDocument/2006/relationships/image" Target="../media/image31.jpeg"/><Relationship Id="rId4" Type="http://schemas.openxmlformats.org/officeDocument/2006/relationships/image" Target="../media/image35.jpeg"/><Relationship Id="rId9" Type="http://schemas.openxmlformats.org/officeDocument/2006/relationships/image" Target="../media/image2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5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E4_9AAB8729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8.jpg"/><Relationship Id="rId5" Type="http://schemas.openxmlformats.org/officeDocument/2006/relationships/image" Target="../media/image57.jpeg"/><Relationship Id="rId4" Type="http://schemas.openxmlformats.org/officeDocument/2006/relationships/image" Target="../media/image5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7" Type="http://schemas.openxmlformats.org/officeDocument/2006/relationships/image" Target="../media/image6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61.png"/><Relationship Id="rId4" Type="http://schemas.openxmlformats.org/officeDocument/2006/relationships/image" Target="../media/image60.jpe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63.jpe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he Gilbert Scott Building">
            <a:extLst>
              <a:ext uri="{FF2B5EF4-FFF2-40B4-BE49-F238E27FC236}">
                <a16:creationId xmlns:a16="http://schemas.microsoft.com/office/drawing/2014/main" id="{BAB3C4BD-A67A-4D47-6D5C-637F167E7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287" y="1712396"/>
            <a:ext cx="7908150" cy="789709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en-GB">
                <a:solidFill>
                  <a:schemeClr val="tx1"/>
                </a:solidFill>
              </a:rPr>
              <a:t>Mesoscale Light Sheet Microscopy To Study Post Myocardial Alterations in Rabbit Cardiac Structure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287" y="2711589"/>
            <a:ext cx="6465562" cy="1135464"/>
          </a:xfrm>
          <a:solidFill>
            <a:schemeClr val="bg1"/>
          </a:solidFill>
        </p:spPr>
        <p:txBody>
          <a:bodyPr anchor="ctr">
            <a:normAutofit fontScale="62500" lnSpcReduction="20000"/>
          </a:bodyPr>
          <a:lstStyle/>
          <a:p>
            <a:pPr algn="just" rtl="0" fontAlgn="base"/>
            <a:r>
              <a:rPr lang="en-US" sz="3400" b="0" i="0" u="sng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Steven M. Moreno</a:t>
            </a:r>
            <a:r>
              <a:rPr lang="en-US" sz="3400" b="0" i="0" u="sng" baseline="30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1</a:t>
            </a:r>
            <a:r>
              <a:rPr lang="en-US" sz="3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, Sharika Mohanan</a:t>
            </a:r>
            <a:r>
              <a:rPr lang="en-US" sz="3400" b="0" i="0" baseline="30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1</a:t>
            </a:r>
            <a:r>
              <a:rPr lang="en-US" sz="3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, Eline Huethorst</a:t>
            </a:r>
            <a:r>
              <a:rPr lang="en-US" sz="3400" b="0" i="0" baseline="30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2</a:t>
            </a:r>
            <a:r>
              <a:rPr lang="en-US" sz="3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, </a:t>
            </a:r>
          </a:p>
          <a:p>
            <a:pPr algn="just" rtl="0" fontAlgn="base"/>
            <a:r>
              <a:rPr lang="en-US" sz="3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Erin Boland</a:t>
            </a:r>
            <a:r>
              <a:rPr lang="en-US" sz="3400" b="0" i="0" baseline="30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2</a:t>
            </a:r>
            <a:r>
              <a:rPr lang="en-US" sz="3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, Camilla Olianti</a:t>
            </a:r>
            <a:r>
              <a:rPr lang="en-US" sz="3400" b="0" i="0" baseline="30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3</a:t>
            </a:r>
            <a:r>
              <a:rPr lang="en-US" sz="3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, Leonardo Sacconi</a:t>
            </a:r>
            <a:r>
              <a:rPr lang="en-US" sz="3400" b="0" i="0" baseline="30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4</a:t>
            </a:r>
            <a:r>
              <a:rPr lang="en-US" sz="3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, </a:t>
            </a:r>
          </a:p>
          <a:p>
            <a:pPr algn="just" rtl="0" fontAlgn="base"/>
            <a:r>
              <a:rPr lang="en-US" sz="3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Godfrey Smith</a:t>
            </a:r>
            <a:r>
              <a:rPr lang="en-US" sz="3400" b="0" i="0" baseline="30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2</a:t>
            </a:r>
            <a:r>
              <a:rPr lang="en-US" sz="3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, Caroline Müllenbroich</a:t>
            </a:r>
            <a:r>
              <a:rPr lang="en-US" sz="3400" b="0" i="0" baseline="30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1</a:t>
            </a:r>
            <a:r>
              <a:rPr lang="en-US" sz="3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 </a:t>
            </a:r>
            <a:endParaRPr lang="en-US" sz="34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D33AAC-F237-E905-5159-D59AF495D623}"/>
              </a:ext>
            </a:extLst>
          </p:cNvPr>
          <p:cNvSpPr txBox="1"/>
          <p:nvPr/>
        </p:nvSpPr>
        <p:spPr>
          <a:xfrm>
            <a:off x="205287" y="4000183"/>
            <a:ext cx="5926511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just" rtl="0" fontAlgn="base"/>
            <a:r>
              <a:rPr lang="en-US" sz="1400" b="0" i="0" baseline="30000" dirty="0">
                <a:solidFill>
                  <a:schemeClr val="tx2"/>
                </a:solidFill>
                <a:effectLst/>
                <a:latin typeface="Times New Roman" panose="02020603050405020304" pitchFamily="18" charset="0"/>
              </a:rPr>
              <a:t>1 </a:t>
            </a:r>
            <a:r>
              <a:rPr lang="en-US" sz="14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</a:rPr>
              <a:t>School of Physics and Astronomy, University of Glasgow, UK </a:t>
            </a:r>
            <a:endParaRPr lang="en-US" sz="1400" b="0" i="0" dirty="0">
              <a:solidFill>
                <a:schemeClr val="tx2"/>
              </a:solidFill>
              <a:effectLst/>
              <a:latin typeface="Segoe UI" panose="020B0502040204020203" pitchFamily="34" charset="0"/>
            </a:endParaRPr>
          </a:p>
          <a:p>
            <a:pPr algn="just" rtl="0" fontAlgn="base"/>
            <a:r>
              <a:rPr lang="en-US" sz="1400" b="0" i="0" baseline="30000" dirty="0">
                <a:solidFill>
                  <a:schemeClr val="tx2"/>
                </a:solidFill>
                <a:effectLst/>
                <a:latin typeface="Times New Roman" panose="02020603050405020304" pitchFamily="18" charset="0"/>
              </a:rPr>
              <a:t>2</a:t>
            </a:r>
            <a:r>
              <a:rPr lang="en-US" sz="14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</a:rPr>
              <a:t> School of Cardiovascular and Metabolic Health, University of Glasgow, UK </a:t>
            </a:r>
            <a:endParaRPr lang="en-US" sz="1400" b="0" i="0" dirty="0">
              <a:solidFill>
                <a:schemeClr val="tx2"/>
              </a:solidFill>
              <a:effectLst/>
              <a:latin typeface="Segoe UI" panose="020B0502040204020203" pitchFamily="34" charset="0"/>
            </a:endParaRPr>
          </a:p>
          <a:p>
            <a:pPr algn="just" rtl="0" fontAlgn="base"/>
            <a:r>
              <a:rPr lang="en-US" sz="1400" b="0" i="0" baseline="30000" dirty="0">
                <a:solidFill>
                  <a:schemeClr val="tx2"/>
                </a:solidFill>
                <a:effectLst/>
                <a:latin typeface="Times New Roman" panose="02020603050405020304" pitchFamily="18" charset="0"/>
              </a:rPr>
              <a:t>3 </a:t>
            </a:r>
            <a:r>
              <a:rPr lang="en-US" sz="14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</a:rPr>
              <a:t>European Laboratory for Non-Linear Spectroscopy, Florence, Italy </a:t>
            </a:r>
            <a:endParaRPr lang="en-US" sz="1400" b="0" i="0" dirty="0">
              <a:solidFill>
                <a:schemeClr val="tx2"/>
              </a:solidFill>
              <a:effectLst/>
              <a:latin typeface="Segoe UI" panose="020B0502040204020203" pitchFamily="34" charset="0"/>
            </a:endParaRPr>
          </a:p>
          <a:p>
            <a:pPr algn="just" rtl="0" fontAlgn="base"/>
            <a:r>
              <a:rPr lang="en-US" sz="1400" b="0" i="0" baseline="30000" dirty="0">
                <a:solidFill>
                  <a:schemeClr val="tx2"/>
                </a:solidFill>
                <a:effectLst/>
                <a:latin typeface="Times New Roman" panose="02020603050405020304" pitchFamily="18" charset="0"/>
              </a:rPr>
              <a:t>4 </a:t>
            </a:r>
            <a:r>
              <a:rPr lang="en-US" sz="14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</a:rPr>
              <a:t>Institute of Clinical Physiology (IFC) - CNR, Florence, Italy </a:t>
            </a:r>
            <a:endParaRPr lang="en-US" sz="1400" b="0" i="0" dirty="0">
              <a:solidFill>
                <a:schemeClr val="tx2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AA75E8-EF70-D25B-199F-E2D787C7C8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4027" y="5909769"/>
            <a:ext cx="2525470" cy="715680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DAA82CA7-E719-BD35-6ED0-8B88BB865BE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053" b="-870"/>
          <a:stretch/>
        </p:blipFill>
        <p:spPr>
          <a:xfrm>
            <a:off x="9543633" y="5047985"/>
            <a:ext cx="1278932" cy="1582714"/>
          </a:xfrm>
          <a:prstGeom prst="rect">
            <a:avLst/>
          </a:prstGeom>
        </p:spPr>
      </p:pic>
      <p:pic>
        <p:nvPicPr>
          <p:cNvPr id="8" name="Picture 7" descr="Cairn Research Ltd">
            <a:extLst>
              <a:ext uri="{FF2B5EF4-FFF2-40B4-BE49-F238E27FC236}">
                <a16:creationId xmlns:a16="http://schemas.microsoft.com/office/drawing/2014/main" id="{C7A4AB91-BF37-3743-ECA8-D617058ECAF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89" t="-2952" r="3411" b="-712"/>
          <a:stretch/>
        </p:blipFill>
        <p:spPr>
          <a:xfrm>
            <a:off x="6747022" y="5839391"/>
            <a:ext cx="2516771" cy="7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171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407E8026-F2D4-6463-5D70-88B89E74AD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0975" y="1608667"/>
            <a:ext cx="7759190" cy="2806171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sz="2200" b="1" dirty="0">
                <a:solidFill>
                  <a:srgbClr val="000000"/>
                </a:solidFill>
                <a:latin typeface="Arial"/>
                <a:cs typeface="Times New Roman"/>
              </a:rPr>
              <a:t>PROCEDURE</a:t>
            </a: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: </a:t>
            </a:r>
          </a:p>
          <a:p>
            <a:pPr marL="0" indent="0" algn="just">
              <a:buNone/>
            </a:pP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1. Washed in PBS to remove non-tissue molecules </a:t>
            </a:r>
            <a:endParaRPr lang="en-US" dirty="0"/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2. Wash in Hydrogel solution (PFA/hydrogel monomers) 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Arial"/>
              </a:rPr>
              <a:t>Sliced tissues placed into mounts </a:t>
            </a:r>
          </a:p>
          <a:p>
            <a:pPr marL="0" indent="0" algn="just">
              <a:buNone/>
            </a:pP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3. Degassed in N</a:t>
            </a:r>
            <a:r>
              <a:rPr lang="en-US" sz="2200" baseline="-25000" dirty="0">
                <a:solidFill>
                  <a:srgbClr val="000000"/>
                </a:solidFill>
                <a:latin typeface="Arial"/>
                <a:cs typeface="Times New Roman"/>
              </a:rPr>
              <a:t>2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Times New Roman"/>
              </a:rPr>
              <a:t>, </a:t>
            </a: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tissue polymerized into hydrogel mesh.</a:t>
            </a:r>
            <a:endParaRPr lang="en-US" dirty="0">
              <a:latin typeface="Arial"/>
            </a:endParaRPr>
          </a:p>
          <a:p>
            <a:pPr marL="360363" indent="-360363" algn="just">
              <a:buNone/>
            </a:pP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4. Washed and Incubated in lipid removal solution </a:t>
            </a:r>
          </a:p>
          <a:p>
            <a:pPr lvl="1" algn="just"/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Sliced tissue removed from mount</a:t>
            </a:r>
          </a:p>
          <a:p>
            <a:pPr marL="0" indent="0" algn="just">
              <a:buNone/>
            </a:pP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5. Clearing solution changed every 2-3 days (for </a:t>
            </a:r>
            <a:r>
              <a:rPr lang="en-US" sz="2200" b="1" dirty="0">
                <a:solidFill>
                  <a:srgbClr val="000000"/>
                </a:solidFill>
                <a:latin typeface="Arial"/>
                <a:cs typeface="Times New Roman"/>
              </a:rPr>
              <a:t>6-7 months</a:t>
            </a: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) </a:t>
            </a:r>
            <a:endParaRPr lang="en-US" dirty="0">
              <a:latin typeface="Arial"/>
            </a:endParaRPr>
          </a:p>
          <a:p>
            <a:endParaRPr lang="en-US" dirty="0"/>
          </a:p>
        </p:txBody>
      </p:sp>
      <p:pic>
        <p:nvPicPr>
          <p:cNvPr id="4" name="Picture 3" descr="A diagram of a test tube&#10;&#10;Description automatically generated">
            <a:extLst>
              <a:ext uri="{FF2B5EF4-FFF2-40B4-BE49-F238E27FC236}">
                <a16:creationId xmlns:a16="http://schemas.microsoft.com/office/drawing/2014/main" id="{C0B62ADE-E50E-D4F2-58FF-5557035BDB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59" t="-2315" r="354" b="2315"/>
          <a:stretch/>
        </p:blipFill>
        <p:spPr>
          <a:xfrm>
            <a:off x="7940165" y="978007"/>
            <a:ext cx="4004442" cy="5214128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AE35E-DC01-D866-2AE5-E803C1C71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 anchor="t">
            <a:normAutofit/>
          </a:bodyPr>
          <a:lstStyle/>
          <a:p>
            <a:r>
              <a:rPr lang="en-US"/>
              <a:t>Tissue Preparation-CLARITY Tissue Clearing</a:t>
            </a:r>
            <a:endParaRPr lang="en-US" dirty="0"/>
          </a:p>
        </p:txBody>
      </p:sp>
      <p:pic>
        <p:nvPicPr>
          <p:cNvPr id="3" name="Picture 2" descr="A close up of a drop of water&#10;&#10;Description automatically generated">
            <a:extLst>
              <a:ext uri="{FF2B5EF4-FFF2-40B4-BE49-F238E27FC236}">
                <a16:creationId xmlns:a16="http://schemas.microsoft.com/office/drawing/2014/main" id="{2820D30E-D88F-1547-2BEF-08EB1D4CB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93" y="4679065"/>
            <a:ext cx="5010166" cy="2012905"/>
          </a:xfrm>
          <a:prstGeom prst="rect">
            <a:avLst/>
          </a:prstGeom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2BD11BAE-BD7C-AAFF-7241-1BAAF9632127}"/>
              </a:ext>
            </a:extLst>
          </p:cNvPr>
          <p:cNvSpPr txBox="1"/>
          <p:nvPr/>
        </p:nvSpPr>
        <p:spPr>
          <a:xfrm>
            <a:off x="5256156" y="4717061"/>
            <a:ext cx="2279211" cy="193899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000000"/>
                </a:solidFill>
                <a:ea typeface="Calibri"/>
                <a:cs typeface="Calibri"/>
              </a:rPr>
              <a:t>Figure</a:t>
            </a:r>
            <a:r>
              <a:rPr lang="en-US" sz="2400" dirty="0">
                <a:solidFill>
                  <a:srgbClr val="000000"/>
                </a:solidFill>
                <a:ea typeface="Calibri"/>
                <a:cs typeface="Calibri"/>
              </a:rPr>
              <a:t>: </a:t>
            </a:r>
            <a:r>
              <a:rPr lang="en-US" sz="2400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Sliced Hearts Before and After CLARITY Procedure</a:t>
            </a:r>
          </a:p>
        </p:txBody>
      </p:sp>
      <p:pic>
        <p:nvPicPr>
          <p:cNvPr id="5" name="Picture 4" descr="A person with long hair smiling&#10;&#10;Description automatically generated">
            <a:extLst>
              <a:ext uri="{FF2B5EF4-FFF2-40B4-BE49-F238E27FC236}">
                <a16:creationId xmlns:a16="http://schemas.microsoft.com/office/drawing/2014/main" id="{10276D3F-43D7-70D2-FD81-396F8FE615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2" t="3358" r="8721" b="12097"/>
          <a:stretch/>
        </p:blipFill>
        <p:spPr>
          <a:xfrm>
            <a:off x="11143310" y="5633296"/>
            <a:ext cx="943587" cy="11430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6DF57E-B050-ECBE-0085-0C8BF5372D0B}"/>
              </a:ext>
            </a:extLst>
          </p:cNvPr>
          <p:cNvSpPr txBox="1"/>
          <p:nvPr/>
        </p:nvSpPr>
        <p:spPr>
          <a:xfrm>
            <a:off x="10475715" y="6334780"/>
            <a:ext cx="781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Camilla </a:t>
            </a:r>
            <a:r>
              <a:rPr lang="en-GB" sz="1400" dirty="0" err="1"/>
              <a:t>Olianti</a:t>
            </a:r>
            <a:endParaRPr lang="en-GB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7A47A7-1ABE-324F-A224-6D54CA4CCD3C}"/>
              </a:ext>
            </a:extLst>
          </p:cNvPr>
          <p:cNvSpPr txBox="1"/>
          <p:nvPr/>
        </p:nvSpPr>
        <p:spPr>
          <a:xfrm>
            <a:off x="11625943" y="98626"/>
            <a:ext cx="32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674825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98ECBB-E91D-5015-2FF0-C132FE011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CLARITY Disadvantages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8261F3-CF62-16AF-CFFF-F9FFD509F1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239" y="1346479"/>
            <a:ext cx="8134398" cy="4845740"/>
          </a:xfrm>
        </p:spPr>
        <p:txBody>
          <a:bodyPr>
            <a:noAutofit/>
          </a:bodyPr>
          <a:lstStyle/>
          <a:p>
            <a:pPr lvl="1">
              <a:lnSpc>
                <a:spcPct val="150000"/>
              </a:lnSpc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75B0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Expensive and complex protocol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GB" sz="1800" dirty="0">
                <a:solidFill>
                  <a:srgbClr val="0075B0">
                    <a:lumMod val="50000"/>
                  </a:srgbClr>
                </a:solidFill>
              </a:rPr>
              <a:t>Use of Expensive and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75B0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Hazardous chemicals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GB" sz="1800" dirty="0">
                <a:solidFill>
                  <a:srgbClr val="0075B0">
                    <a:lumMod val="50000"/>
                  </a:srgbClr>
                </a:solidFill>
              </a:rPr>
              <a:t>Preparation and Solution Mixing and Storage Difficult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GB" sz="1800" dirty="0">
                <a:solidFill>
                  <a:srgbClr val="0075B0">
                    <a:lumMod val="50000"/>
                  </a:srgbClr>
                </a:solidFill>
              </a:rPr>
              <a:t>Use of pressurized gas always hazardous, requires safety training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75B0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75B0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Extremely Long Time Requirements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75B0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6-10 months for tissue slices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GB" sz="1800" dirty="0">
                <a:solidFill>
                  <a:srgbClr val="0075B0">
                    <a:lumMod val="50000"/>
                  </a:srgbClr>
                </a:solidFill>
              </a:rPr>
              <a:t>~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75B0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 year for entire hearts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75B0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Hard to spot mistakes till months after start of clearing</a:t>
            </a:r>
          </a:p>
          <a:p>
            <a:pPr lvl="1">
              <a:lnSpc>
                <a:spcPct val="150000"/>
              </a:lnSpc>
              <a:defRPr/>
            </a:pPr>
            <a:r>
              <a:rPr lang="en-GB" sz="1800" dirty="0"/>
              <a:t>Cleared Samples extremely fragile, flimsy, prone to curling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GB" sz="1800" dirty="0"/>
              <a:t>Cleared whole hearts too structurally unstable to mount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906390-28E1-A127-9101-D5D05A5E6AAD}"/>
              </a:ext>
            </a:extLst>
          </p:cNvPr>
          <p:cNvSpPr txBox="1"/>
          <p:nvPr/>
        </p:nvSpPr>
        <p:spPr>
          <a:xfrm>
            <a:off x="77821" y="6166540"/>
            <a:ext cx="12629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700" b="1" u="sng" dirty="0"/>
              <a:t>CONCLUSION</a:t>
            </a:r>
            <a:r>
              <a:rPr lang="en-GB" sz="2700" dirty="0"/>
              <a:t>: </a:t>
            </a:r>
            <a:r>
              <a:rPr lang="en-GB" sz="2700" dirty="0">
                <a:highlight>
                  <a:srgbClr val="FFFF00"/>
                </a:highlight>
              </a:rPr>
              <a:t>CLARITY tissue clearing to be phased out for new protocol: CUBIC-L/RA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013649-D1F8-4659-D238-CBB0283B6D5C}"/>
              </a:ext>
            </a:extLst>
          </p:cNvPr>
          <p:cNvSpPr txBox="1"/>
          <p:nvPr/>
        </p:nvSpPr>
        <p:spPr>
          <a:xfrm>
            <a:off x="11445073" y="98626"/>
            <a:ext cx="669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DD96A2-44E8-C8C6-7117-F900A828A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5394" y="857343"/>
            <a:ext cx="2664183" cy="2237426"/>
          </a:xfrm>
          <a:prstGeom prst="rect">
            <a:avLst/>
          </a:prstGeom>
        </p:spPr>
      </p:pic>
      <p:pic>
        <p:nvPicPr>
          <p:cNvPr id="10" name="Picture 9" descr="A transparent object on a grid&#10;&#10;Description automatically generated">
            <a:extLst>
              <a:ext uri="{FF2B5EF4-FFF2-40B4-BE49-F238E27FC236}">
                <a16:creationId xmlns:a16="http://schemas.microsoft.com/office/drawing/2014/main" id="{8F846628-67AF-0AE8-61C9-874FD6B29ED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0" r="26008"/>
          <a:stretch/>
        </p:blipFill>
        <p:spPr>
          <a:xfrm rot="5400000">
            <a:off x="9218279" y="3601106"/>
            <a:ext cx="1818414" cy="331245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243D98E-74C3-FB70-06A5-1F76E996DCCD}"/>
              </a:ext>
            </a:extLst>
          </p:cNvPr>
          <p:cNvSpPr/>
          <p:nvPr/>
        </p:nvSpPr>
        <p:spPr>
          <a:xfrm>
            <a:off x="8888629" y="933501"/>
            <a:ext cx="73301" cy="74371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A7F270-7746-6DF6-DA22-E42BAD08AA2B}"/>
              </a:ext>
            </a:extLst>
          </p:cNvPr>
          <p:cNvSpPr txBox="1"/>
          <p:nvPr/>
        </p:nvSpPr>
        <p:spPr>
          <a:xfrm>
            <a:off x="8961930" y="857343"/>
            <a:ext cx="70605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 dirty="0">
                <a:solidFill>
                  <a:srgbClr val="FF0000"/>
                </a:solidFill>
                <a:ea typeface="Calibri"/>
                <a:cs typeface="Calibri"/>
              </a:rPr>
              <a:t>3mm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E0F029-F0C4-EC47-0BA9-F37F0C549D41}"/>
              </a:ext>
            </a:extLst>
          </p:cNvPr>
          <p:cNvSpPr/>
          <p:nvPr/>
        </p:nvSpPr>
        <p:spPr>
          <a:xfrm>
            <a:off x="8533319" y="4451687"/>
            <a:ext cx="77864" cy="80564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11BB19-EEDF-799D-EF37-EF0FC345B82F}"/>
              </a:ext>
            </a:extLst>
          </p:cNvPr>
          <p:cNvSpPr txBox="1"/>
          <p:nvPr/>
        </p:nvSpPr>
        <p:spPr>
          <a:xfrm>
            <a:off x="8572251" y="4395900"/>
            <a:ext cx="70605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 dirty="0">
                <a:solidFill>
                  <a:srgbClr val="FF0000"/>
                </a:solidFill>
                <a:ea typeface="Calibri"/>
                <a:cs typeface="Calibri"/>
              </a:rPr>
              <a:t>3mm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CA9F44-112D-98AA-B848-0EEBBFBADEE0}"/>
              </a:ext>
            </a:extLst>
          </p:cNvPr>
          <p:cNvSpPr txBox="1"/>
          <p:nvPr/>
        </p:nvSpPr>
        <p:spPr>
          <a:xfrm>
            <a:off x="8199455" y="3288842"/>
            <a:ext cx="40668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Figures: </a:t>
            </a:r>
            <a:r>
              <a:rPr lang="en-US" dirty="0"/>
              <a:t>CLARITY cleared 500um thick tissues that curled during 6 months of washing in detergent/ weak acid solution</a:t>
            </a:r>
          </a:p>
        </p:txBody>
      </p:sp>
    </p:spTree>
    <p:extLst>
      <p:ext uri="{BB962C8B-B14F-4D97-AF65-F5344CB8AC3E}">
        <p14:creationId xmlns:p14="http://schemas.microsoft.com/office/powerpoint/2010/main" val="170333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9211DC0-D1A6-7388-1BD1-EB211AE482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422400"/>
            <a:ext cx="8910630" cy="514773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GB" sz="1800" dirty="0"/>
              <a:t>Created by </a:t>
            </a:r>
            <a:r>
              <a:rPr lang="en-GB" sz="1800" dirty="0" err="1"/>
              <a:t>CUBICstars</a:t>
            </a:r>
            <a:r>
              <a:rPr lang="en-GB" sz="1800" dirty="0"/>
              <a:t> team at University of Tokyo in 2018 for use in whole body clearing [4]</a:t>
            </a:r>
          </a:p>
          <a:p>
            <a:pPr>
              <a:lnSpc>
                <a:spcPct val="150000"/>
              </a:lnSpc>
            </a:pPr>
            <a:r>
              <a:rPr lang="en-GB" sz="1800" b="0" i="0" dirty="0">
                <a:effectLst/>
              </a:rPr>
              <a:t>CUBIC-L </a:t>
            </a:r>
            <a:r>
              <a:rPr lang="en-GB" sz="1800" dirty="0"/>
              <a:t>is a hyperhydrating method of tissue clearing</a:t>
            </a:r>
          </a:p>
          <a:p>
            <a:pPr lvl="1">
              <a:lnSpc>
                <a:spcPct val="150000"/>
              </a:lnSpc>
            </a:pPr>
            <a:r>
              <a:rPr lang="en-GB" sz="1800" dirty="0"/>
              <a:t>Amino alcohol cocktail fully </a:t>
            </a:r>
            <a:r>
              <a:rPr lang="en-GB" sz="1800" b="0" i="0" dirty="0">
                <a:effectLst/>
              </a:rPr>
              <a:t>penetrates, </a:t>
            </a:r>
            <a:r>
              <a:rPr lang="en-GB" sz="1800" dirty="0"/>
              <a:t>partially </a:t>
            </a:r>
            <a:r>
              <a:rPr lang="en-GB" sz="1800" b="0" i="0" dirty="0">
                <a:effectLst/>
              </a:rPr>
              <a:t>denatures, and hydrates entire tissue [4]</a:t>
            </a:r>
          </a:p>
          <a:p>
            <a:pPr lvl="1">
              <a:lnSpc>
                <a:spcPct val="150000"/>
              </a:lnSpc>
            </a:pPr>
            <a:r>
              <a:rPr lang="en-GB" sz="1800" dirty="0"/>
              <a:t>Easy to make from scratch or order professionally premixed</a:t>
            </a:r>
          </a:p>
          <a:p>
            <a:pPr>
              <a:lnSpc>
                <a:spcPct val="150000"/>
              </a:lnSpc>
            </a:pPr>
            <a:r>
              <a:rPr lang="en-GB" sz="1800" dirty="0"/>
              <a:t>CUBIC-RA used to diffuse freed lipids from tissue and homogenize tissue to new RI</a:t>
            </a:r>
          </a:p>
          <a:p>
            <a:pPr lvl="1">
              <a:lnSpc>
                <a:spcPct val="150000"/>
              </a:lnSpc>
            </a:pPr>
            <a:r>
              <a:rPr lang="en-GB" sz="1800" dirty="0"/>
              <a:t>CUBIC-RA Refractive Index = 1.54</a:t>
            </a:r>
          </a:p>
          <a:p>
            <a:pPr>
              <a:lnSpc>
                <a:spcPct val="150000"/>
              </a:lnSpc>
            </a:pPr>
            <a:r>
              <a:rPr lang="en-GB" sz="1800" dirty="0"/>
              <a:t>Published work using CUBIC-L/RA on cardiac tissue is limited in scope and scale.</a:t>
            </a:r>
          </a:p>
          <a:p>
            <a:pPr lvl="1">
              <a:lnSpc>
                <a:spcPct val="150000"/>
              </a:lnSpc>
            </a:pPr>
            <a:r>
              <a:rPr lang="en-GB" sz="1800" dirty="0"/>
              <a:t>Proof-of-concept studies show it is viable with cardiac tissue [4].</a:t>
            </a:r>
          </a:p>
          <a:p>
            <a:pPr>
              <a:lnSpc>
                <a:spcPct val="150000"/>
              </a:lnSpc>
            </a:pPr>
            <a:r>
              <a:rPr lang="en-GB" sz="1800" dirty="0"/>
              <a:t>CLARITY protocol modified for use with CUBIC-L and CUBIC-RA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058B7C-7689-90F8-8CE7-5A9D29BEE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CUBIC-L/RA Protocol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06B24E-CE3E-8E24-9496-3CF53CDD63C5}"/>
              </a:ext>
            </a:extLst>
          </p:cNvPr>
          <p:cNvSpPr txBox="1"/>
          <p:nvPr/>
        </p:nvSpPr>
        <p:spPr>
          <a:xfrm>
            <a:off x="11413530" y="108674"/>
            <a:ext cx="69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7789D7-0FCF-BA22-9211-9CAE39763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1849" y="6382471"/>
            <a:ext cx="3700593" cy="475529"/>
          </a:xfrm>
          <a:prstGeom prst="rect">
            <a:avLst/>
          </a:prstGeom>
        </p:spPr>
      </p:pic>
      <p:pic>
        <p:nvPicPr>
          <p:cNvPr id="11" name="Picture 10" descr="A hand holding a clear jar&#10;&#10;Description automatically generated">
            <a:extLst>
              <a:ext uri="{FF2B5EF4-FFF2-40B4-BE49-F238E27FC236}">
                <a16:creationId xmlns:a16="http://schemas.microsoft.com/office/drawing/2014/main" id="{51B5ABA0-D173-6C0B-3FBE-8019C57FCE8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22" t="48063" r="24893" b="15317"/>
          <a:stretch/>
        </p:blipFill>
        <p:spPr>
          <a:xfrm rot="5400000">
            <a:off x="8657703" y="1720761"/>
            <a:ext cx="3722075" cy="321622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60AA4D5-8C87-6626-614C-C92814E9340E}"/>
              </a:ext>
            </a:extLst>
          </p:cNvPr>
          <p:cNvSpPr txBox="1"/>
          <p:nvPr/>
        </p:nvSpPr>
        <p:spPr>
          <a:xfrm>
            <a:off x="8821733" y="5189909"/>
            <a:ext cx="33608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Figure: </a:t>
            </a:r>
            <a:r>
              <a:rPr lang="en-US" dirty="0"/>
              <a:t>500um tissues undergoing CUBIC-L clearing inside mount after just 7 days of clearing</a:t>
            </a:r>
          </a:p>
        </p:txBody>
      </p:sp>
    </p:spTree>
    <p:extLst>
      <p:ext uri="{BB962C8B-B14F-4D97-AF65-F5344CB8AC3E}">
        <p14:creationId xmlns:p14="http://schemas.microsoft.com/office/powerpoint/2010/main" val="21470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black and orange object&#10;&#10;Description automatically generated">
            <a:extLst>
              <a:ext uri="{FF2B5EF4-FFF2-40B4-BE49-F238E27FC236}">
                <a16:creationId xmlns:a16="http://schemas.microsoft.com/office/drawing/2014/main" id="{8D85AB89-E839-6A04-B247-F02DF7539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58768" t="88" r="-19905" b="-88"/>
          <a:stretch/>
        </p:blipFill>
        <p:spPr>
          <a:xfrm>
            <a:off x="8071463" y="4195544"/>
            <a:ext cx="1076320" cy="2143126"/>
          </a:xfrm>
          <a:prstGeom prst="rect">
            <a:avLst/>
          </a:prstGeom>
        </p:spPr>
      </p:pic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407E8026-F2D4-6463-5D70-88B89E74AD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9535" y="1553473"/>
            <a:ext cx="6986441" cy="2271382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 algn="just">
              <a:buNone/>
            </a:pPr>
            <a:r>
              <a:rPr lang="en-US" sz="2200" b="1" dirty="0">
                <a:solidFill>
                  <a:srgbClr val="000000"/>
                </a:solidFill>
                <a:latin typeface="Arial"/>
                <a:cs typeface="Times New Roman"/>
              </a:rPr>
              <a:t>PROCEDURE</a:t>
            </a: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: </a:t>
            </a:r>
          </a:p>
          <a:p>
            <a:pPr marL="0" indent="0" algn="just">
              <a:buNone/>
            </a:pP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1. Wash in PBS to remove non-tissue molecules   </a:t>
            </a:r>
          </a:p>
          <a:p>
            <a:pPr marL="0" indent="0" algn="just">
              <a:buNone/>
            </a:pP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2. Wash in CUBIC-L solution </a:t>
            </a:r>
          </a:p>
          <a:p>
            <a:pPr lvl="1" algn="just"/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Sliced tissue placed into mounts</a:t>
            </a:r>
          </a:p>
          <a:p>
            <a:pPr marL="0" indent="0" algn="just">
              <a:buNone/>
            </a:pP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3. CUBIC-L solution changed every 3-4 days (for 1-2 weeks) </a:t>
            </a:r>
          </a:p>
          <a:p>
            <a:pPr marL="0" indent="0" algn="just">
              <a:buNone/>
            </a:pPr>
            <a:r>
              <a:rPr lang="en-US" sz="2200" dirty="0">
                <a:solidFill>
                  <a:srgbClr val="000000"/>
                </a:solidFill>
                <a:latin typeface="Arial"/>
                <a:cs typeface="Times New Roman"/>
              </a:rPr>
              <a:t>4. Washed in CUBIC-RA to RI match</a:t>
            </a:r>
          </a:p>
          <a:p>
            <a:pPr lvl="1" algn="just"/>
            <a:r>
              <a:rPr lang="en-US" sz="2000" dirty="0">
                <a:solidFill>
                  <a:srgbClr val="000000"/>
                </a:solidFill>
                <a:latin typeface="Arial"/>
                <a:cs typeface="Times New Roman"/>
              </a:rPr>
              <a:t>Slice tissues removed from mounts</a:t>
            </a:r>
            <a:endParaRPr lang="en-US" sz="2000" dirty="0">
              <a:latin typeface="Arial"/>
            </a:endParaRPr>
          </a:p>
          <a:p>
            <a:pPr marL="0" indent="0" algn="just">
              <a:buNone/>
            </a:pPr>
            <a:endParaRPr lang="en-US" sz="2200" dirty="0">
              <a:solidFill>
                <a:srgbClr val="000000"/>
              </a:solidFill>
              <a:latin typeface="Arial"/>
              <a:cs typeface="Times New Roman"/>
            </a:endParaRPr>
          </a:p>
          <a:p>
            <a:pPr marL="0" indent="0" algn="just">
              <a:buNone/>
            </a:pPr>
            <a:endParaRPr lang="en-US" sz="2200" dirty="0">
              <a:solidFill>
                <a:srgbClr val="000000"/>
              </a:solidFill>
              <a:latin typeface="Arial"/>
              <a:cs typeface="Times New Roman"/>
            </a:endParaRP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EAE35E-DC01-D866-2AE5-E803C1C71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9503" y="659601"/>
            <a:ext cx="9210963" cy="888786"/>
          </a:xfrm>
        </p:spPr>
        <p:txBody>
          <a:bodyPr anchor="t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Tissue Preparation-CUBIC-L/RA Tissue Clearing</a:t>
            </a:r>
          </a:p>
        </p:txBody>
      </p:sp>
      <p:pic>
        <p:nvPicPr>
          <p:cNvPr id="10" name="Picture 9" descr="A screen shot of a phone&#10;&#10;Description automatically generated">
            <a:extLst>
              <a:ext uri="{FF2B5EF4-FFF2-40B4-BE49-F238E27FC236}">
                <a16:creationId xmlns:a16="http://schemas.microsoft.com/office/drawing/2014/main" id="{0920E43E-4D60-6E89-BBA7-C50CCFA9D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315" y="1371458"/>
            <a:ext cx="883920" cy="2095500"/>
          </a:xfrm>
          <a:prstGeom prst="rect">
            <a:avLst/>
          </a:prstGeom>
        </p:spPr>
      </p:pic>
      <p:pic>
        <p:nvPicPr>
          <p:cNvPr id="12" name="Picture 11" descr="A screenshot of a phone&#10;&#10;Description automatically generated">
            <a:extLst>
              <a:ext uri="{FF2B5EF4-FFF2-40B4-BE49-F238E27FC236}">
                <a16:creationId xmlns:a16="http://schemas.microsoft.com/office/drawing/2014/main" id="{F12F750A-F3FF-19A4-3A50-7BD3FB2127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9802" y="2828783"/>
            <a:ext cx="883920" cy="2152650"/>
          </a:xfrm>
          <a:prstGeom prst="rect">
            <a:avLst/>
          </a:prstGeom>
        </p:spPr>
      </p:pic>
      <p:pic>
        <p:nvPicPr>
          <p:cNvPr id="14" name="Picture 13" descr="A close-up of a black and orange object&#10;&#10;Description automatically generated">
            <a:extLst>
              <a:ext uri="{FF2B5EF4-FFF2-40B4-BE49-F238E27FC236}">
                <a16:creationId xmlns:a16="http://schemas.microsoft.com/office/drawing/2014/main" id="{4F4C0FDA-FE56-BE9C-78E1-97586792D6B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39336"/>
          <a:stretch/>
        </p:blipFill>
        <p:spPr>
          <a:xfrm>
            <a:off x="8017178" y="4146935"/>
            <a:ext cx="988943" cy="2095500"/>
          </a:xfrm>
          <a:prstGeom prst="rect">
            <a:avLst/>
          </a:prstGeom>
        </p:spPr>
      </p:pic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D43F02C3-3B2A-EEA4-078C-EC79AC5B371A}"/>
              </a:ext>
            </a:extLst>
          </p:cNvPr>
          <p:cNvCxnSpPr>
            <a:cxnSpLocks/>
          </p:cNvCxnSpPr>
          <p:nvPr/>
        </p:nvCxnSpPr>
        <p:spPr>
          <a:xfrm>
            <a:off x="8894297" y="2343008"/>
            <a:ext cx="1866900" cy="1447800"/>
          </a:xfrm>
          <a:prstGeom prst="curvedConnector3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72AD1628-BAAE-855D-E65B-E9413318691F}"/>
              </a:ext>
            </a:extLst>
          </p:cNvPr>
          <p:cNvCxnSpPr>
            <a:cxnSpLocks/>
          </p:cNvCxnSpPr>
          <p:nvPr/>
        </p:nvCxnSpPr>
        <p:spPr>
          <a:xfrm rot="10800000" flipV="1">
            <a:off x="8989547" y="4276583"/>
            <a:ext cx="1733550" cy="1181100"/>
          </a:xfrm>
          <a:prstGeom prst="curvedConnector3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0014AA1-2C17-1B9A-9EE0-AE63D0A54666}"/>
              </a:ext>
            </a:extLst>
          </p:cNvPr>
          <p:cNvSpPr txBox="1"/>
          <p:nvPr/>
        </p:nvSpPr>
        <p:spPr>
          <a:xfrm>
            <a:off x="8857329" y="1371457"/>
            <a:ext cx="87516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[1]</a:t>
            </a:r>
            <a:endParaRPr lang="en-US" sz="2800" b="1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C46946-948E-A631-8431-B2153DE70A1B}"/>
              </a:ext>
            </a:extLst>
          </p:cNvPr>
          <p:cNvSpPr txBox="1"/>
          <p:nvPr/>
        </p:nvSpPr>
        <p:spPr>
          <a:xfrm>
            <a:off x="10428954" y="2809732"/>
            <a:ext cx="87516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[2]</a:t>
            </a:r>
            <a:endParaRPr lang="en-US" sz="2800" b="1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EC6F658-0434-7422-491B-F7E96F72C77B}"/>
              </a:ext>
            </a:extLst>
          </p:cNvPr>
          <p:cNvSpPr txBox="1"/>
          <p:nvPr/>
        </p:nvSpPr>
        <p:spPr>
          <a:xfrm>
            <a:off x="8952579" y="4286107"/>
            <a:ext cx="87516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[3]</a:t>
            </a:r>
            <a:endParaRPr lang="en-US" sz="2800" b="1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C6F4BFB-5D08-DC77-A501-B1E72ADF3C6F}"/>
              </a:ext>
            </a:extLst>
          </p:cNvPr>
          <p:cNvSpPr txBox="1"/>
          <p:nvPr/>
        </p:nvSpPr>
        <p:spPr>
          <a:xfrm>
            <a:off x="9686078" y="2085832"/>
            <a:ext cx="152279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15 min</a:t>
            </a:r>
            <a:endParaRPr lang="en-US" sz="28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220CA7-E5F1-3DEA-2A62-92AF41E51FCB}"/>
              </a:ext>
            </a:extLst>
          </p:cNvPr>
          <p:cNvSpPr txBox="1"/>
          <p:nvPr/>
        </p:nvSpPr>
        <p:spPr>
          <a:xfrm>
            <a:off x="9686078" y="5314807"/>
            <a:ext cx="1522793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1-2 weeks</a:t>
            </a:r>
          </a:p>
        </p:txBody>
      </p:sp>
      <p:pic>
        <p:nvPicPr>
          <p:cNvPr id="11" name="Picture 10" descr="A piece of food on graph paper&#10;&#10;Description automatically generated">
            <a:extLst>
              <a:ext uri="{FF2B5EF4-FFF2-40B4-BE49-F238E27FC236}">
                <a16:creationId xmlns:a16="http://schemas.microsoft.com/office/drawing/2014/main" id="{0EA01851-8948-D165-FCA3-071B769D137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0" t="37152" r="33825" b="41891"/>
          <a:stretch/>
        </p:blipFill>
        <p:spPr>
          <a:xfrm>
            <a:off x="234123" y="3699045"/>
            <a:ext cx="1844008" cy="198669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8C8B86D-CD98-501D-7FE6-ACC61FA441C6}"/>
              </a:ext>
            </a:extLst>
          </p:cNvPr>
          <p:cNvSpPr txBox="1"/>
          <p:nvPr/>
        </p:nvSpPr>
        <p:spPr>
          <a:xfrm>
            <a:off x="114441" y="5685741"/>
            <a:ext cx="382479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ea typeface="Calibri"/>
                <a:cs typeface="Calibri"/>
              </a:rPr>
              <a:t>Figure (above): </a:t>
            </a:r>
            <a:r>
              <a:rPr lang="en-US" sz="2400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Murine Heart after CUBIC-L (left) and after (right) CUBIC-RA Washing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8C2427-5CB8-9BA5-875E-BB47B82B1334}"/>
              </a:ext>
            </a:extLst>
          </p:cNvPr>
          <p:cNvSpPr/>
          <p:nvPr/>
        </p:nvSpPr>
        <p:spPr>
          <a:xfrm>
            <a:off x="1958986" y="3761893"/>
            <a:ext cx="73301" cy="74371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5D39EC-DA44-9460-A0AB-542D1AC13EA2}"/>
              </a:ext>
            </a:extLst>
          </p:cNvPr>
          <p:cNvSpPr txBox="1"/>
          <p:nvPr/>
        </p:nvSpPr>
        <p:spPr>
          <a:xfrm>
            <a:off x="1406664" y="3695619"/>
            <a:ext cx="70605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 dirty="0">
                <a:solidFill>
                  <a:srgbClr val="FF0000"/>
                </a:solidFill>
                <a:ea typeface="Calibri"/>
                <a:cs typeface="Calibri"/>
              </a:rPr>
              <a:t>5mm</a:t>
            </a:r>
            <a:endParaRPr lang="en-US" sz="1400" b="1" dirty="0">
              <a:solidFill>
                <a:srgbClr val="FF000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0A415C4-027D-8279-6E23-5CD89372840C}"/>
              </a:ext>
            </a:extLst>
          </p:cNvPr>
          <p:cNvGrpSpPr/>
          <p:nvPr/>
        </p:nvGrpSpPr>
        <p:grpSpPr>
          <a:xfrm>
            <a:off x="11025596" y="5217129"/>
            <a:ext cx="1222218" cy="1632062"/>
            <a:chOff x="8861189" y="5424674"/>
            <a:chExt cx="1222218" cy="163206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4E412BB-6CF3-969F-F08B-F4F3A91A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r="7976"/>
            <a:stretch/>
          </p:blipFill>
          <p:spPr>
            <a:xfrm>
              <a:off x="8958004" y="5424674"/>
              <a:ext cx="868327" cy="1168009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BE4D4B3-2C11-2CCC-999B-A4EBDE467163}"/>
                </a:ext>
              </a:extLst>
            </p:cNvPr>
            <p:cNvSpPr txBox="1"/>
            <p:nvPr/>
          </p:nvSpPr>
          <p:spPr>
            <a:xfrm>
              <a:off x="8861189" y="6533516"/>
              <a:ext cx="12222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Alexander Johnston</a:t>
              </a:r>
            </a:p>
          </p:txBody>
        </p:sp>
      </p:grpSp>
      <p:pic>
        <p:nvPicPr>
          <p:cNvPr id="2050" name="Picture 2" descr="A blue substance on a plastic container&#10;&#10;Description automatically generated">
            <a:extLst>
              <a:ext uri="{FF2B5EF4-FFF2-40B4-BE49-F238E27FC236}">
                <a16:creationId xmlns:a16="http://schemas.microsoft.com/office/drawing/2014/main" id="{DC97A6B1-DF17-502A-77ED-19E5174E7E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33" t="45116" r="32196" b="41830"/>
          <a:stretch/>
        </p:blipFill>
        <p:spPr bwMode="auto">
          <a:xfrm rot="5400000">
            <a:off x="6188297" y="5004312"/>
            <a:ext cx="1360075" cy="18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80C7954-F22F-D4DC-27F8-258B51FD42ED}"/>
              </a:ext>
            </a:extLst>
          </p:cNvPr>
          <p:cNvSpPr txBox="1"/>
          <p:nvPr/>
        </p:nvSpPr>
        <p:spPr>
          <a:xfrm>
            <a:off x="4027817" y="3955928"/>
            <a:ext cx="376264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ea typeface="Calibri"/>
                <a:cs typeface="Calibri"/>
              </a:rPr>
              <a:t>Figure (below): C</a:t>
            </a:r>
            <a:r>
              <a:rPr lang="en-US" sz="2400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leared tissue slice before (left) and after (right) CUBIC-RA. </a:t>
            </a:r>
          </a:p>
        </p:txBody>
      </p:sp>
      <p:pic>
        <p:nvPicPr>
          <p:cNvPr id="33" name="Picture 32" descr="Image">
            <a:extLst>
              <a:ext uri="{FF2B5EF4-FFF2-40B4-BE49-F238E27FC236}">
                <a16:creationId xmlns:a16="http://schemas.microsoft.com/office/drawing/2014/main" id="{7A6FD1CC-A1E9-D079-9599-6A8B61F85F84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8071" t="23171" r="21656" b="42099"/>
          <a:stretch/>
        </p:blipFill>
        <p:spPr>
          <a:xfrm rot="10800000" flipH="1">
            <a:off x="4055119" y="5221012"/>
            <a:ext cx="1849927" cy="13952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4583A8-DAA0-C9A6-BE6E-660917617C22}"/>
              </a:ext>
            </a:extLst>
          </p:cNvPr>
          <p:cNvSpPr txBox="1"/>
          <p:nvPr/>
        </p:nvSpPr>
        <p:spPr>
          <a:xfrm>
            <a:off x="11208871" y="98626"/>
            <a:ext cx="738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CB2246-EB91-AA55-CACD-7F013AC866FD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25304" t="12680" r="14551" b="25727"/>
          <a:stretch/>
        </p:blipFill>
        <p:spPr>
          <a:xfrm>
            <a:off x="2115099" y="3695619"/>
            <a:ext cx="1914079" cy="199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053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7416C8-AD79-2205-6F0C-95C1564961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5372" y="1442253"/>
            <a:ext cx="5514428" cy="47347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Arial"/>
                <a:cs typeface="Arial"/>
              </a:rPr>
              <a:t>CLARITY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8C8AD-E8DC-283D-A6ED-E1D356C4F6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4545" y="1442253"/>
            <a:ext cx="5234151" cy="47347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Arial"/>
                <a:cs typeface="Arial"/>
              </a:rPr>
              <a:t>CUBIC-L/RA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5A8307-FF1F-35CE-4F92-49EDA65AB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7147" y="388886"/>
            <a:ext cx="7133239" cy="65230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/>
                <a:cs typeface="Arial"/>
              </a:rPr>
              <a:t>COMPARISON OF CLEARING PROTOCOL RESULTS</a:t>
            </a:r>
            <a:endParaRPr lang="en-US" dirty="0"/>
          </a:p>
        </p:txBody>
      </p:sp>
      <p:pic>
        <p:nvPicPr>
          <p:cNvPr id="5" name="Picture 4" descr="A plastic cup with blue stripes&#10;&#10;Description automatically generated">
            <a:extLst>
              <a:ext uri="{FF2B5EF4-FFF2-40B4-BE49-F238E27FC236}">
                <a16:creationId xmlns:a16="http://schemas.microsoft.com/office/drawing/2014/main" id="{7F72844F-32BE-1ED2-390A-35FE7A5CD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16" y="2088548"/>
            <a:ext cx="1929306" cy="4073525"/>
          </a:xfrm>
          <a:prstGeom prst="rect">
            <a:avLst/>
          </a:prstGeom>
        </p:spPr>
      </p:pic>
      <p:pic>
        <p:nvPicPr>
          <p:cNvPr id="7" name="Picture 6" descr="A close up of a glass&#10;&#10;Description automatically generated">
            <a:extLst>
              <a:ext uri="{FF2B5EF4-FFF2-40B4-BE49-F238E27FC236}">
                <a16:creationId xmlns:a16="http://schemas.microsoft.com/office/drawing/2014/main" id="{14B121E2-D17D-FE9D-AC0D-88DAF98C16F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652" t="20825" r="23478" b="5388"/>
          <a:stretch/>
        </p:blipFill>
        <p:spPr>
          <a:xfrm>
            <a:off x="6155275" y="1965180"/>
            <a:ext cx="1926262" cy="4077387"/>
          </a:xfrm>
          <a:prstGeom prst="rect">
            <a:avLst/>
          </a:prstGeom>
        </p:spPr>
      </p:pic>
      <p:pic>
        <p:nvPicPr>
          <p:cNvPr id="8" name="Picture 7" descr="A clear plastic container on a grid&#10;&#10;Description automatically generated">
            <a:extLst>
              <a:ext uri="{FF2B5EF4-FFF2-40B4-BE49-F238E27FC236}">
                <a16:creationId xmlns:a16="http://schemas.microsoft.com/office/drawing/2014/main" id="{54C0F971-BBC2-B8C4-DBB8-6EC10F4C58A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703" t="46392" r="38971" b="25111"/>
          <a:stretch/>
        </p:blipFill>
        <p:spPr>
          <a:xfrm>
            <a:off x="2623407" y="4058320"/>
            <a:ext cx="3039275" cy="2138913"/>
          </a:xfrm>
          <a:prstGeom prst="rect">
            <a:avLst/>
          </a:prstGeom>
        </p:spPr>
      </p:pic>
      <p:pic>
        <p:nvPicPr>
          <p:cNvPr id="10" name="Picture 9" descr="Image">
            <a:extLst>
              <a:ext uri="{FF2B5EF4-FFF2-40B4-BE49-F238E27FC236}">
                <a16:creationId xmlns:a16="http://schemas.microsoft.com/office/drawing/2014/main" id="{CDF16CE1-E271-4FA3-4827-A84B589336B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166" t="23171" r="8395" b="42099"/>
          <a:stretch/>
        </p:blipFill>
        <p:spPr>
          <a:xfrm>
            <a:off x="8530073" y="5192801"/>
            <a:ext cx="2382923" cy="116150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59640E5-305C-48B6-02AB-7BEA37CBECB9}"/>
              </a:ext>
            </a:extLst>
          </p:cNvPr>
          <p:cNvCxnSpPr/>
          <p:nvPr/>
        </p:nvCxnSpPr>
        <p:spPr>
          <a:xfrm flipH="1">
            <a:off x="5878787" y="1167524"/>
            <a:ext cx="5254" cy="5573986"/>
          </a:xfrm>
          <a:prstGeom prst="straightConnector1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transparent liquid on a graph paper&#10;&#10;Description automatically generated">
            <a:extLst>
              <a:ext uri="{FF2B5EF4-FFF2-40B4-BE49-F238E27FC236}">
                <a16:creationId xmlns:a16="http://schemas.microsoft.com/office/drawing/2014/main" id="{6325A6F4-CA46-75F4-7949-43143A35A03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9611" t="26152" r="23494" b="34506"/>
          <a:stretch/>
        </p:blipFill>
        <p:spPr>
          <a:xfrm>
            <a:off x="2981470" y="1781995"/>
            <a:ext cx="2532791" cy="213891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742677A-79B5-7753-75A5-449C388F22FC}"/>
              </a:ext>
            </a:extLst>
          </p:cNvPr>
          <p:cNvSpPr/>
          <p:nvPr/>
        </p:nvSpPr>
        <p:spPr>
          <a:xfrm>
            <a:off x="5254735" y="1839289"/>
            <a:ext cx="82876" cy="93127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A8EE29-2872-648D-28FD-0E724ACB8D07}"/>
              </a:ext>
            </a:extLst>
          </p:cNvPr>
          <p:cNvSpPr txBox="1"/>
          <p:nvPr/>
        </p:nvSpPr>
        <p:spPr>
          <a:xfrm>
            <a:off x="4716042" y="1839289"/>
            <a:ext cx="76027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 dirty="0">
                <a:solidFill>
                  <a:srgbClr val="00FFCC"/>
                </a:solidFill>
                <a:ea typeface="Calibri"/>
                <a:cs typeface="Calibri"/>
              </a:rPr>
              <a:t>5mm</a:t>
            </a:r>
            <a:endParaRPr lang="en-US" sz="1400" b="1" dirty="0">
              <a:solidFill>
                <a:srgbClr val="00FFCC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D3DD12-77AF-3DFF-864F-351EF3C515F6}"/>
              </a:ext>
            </a:extLst>
          </p:cNvPr>
          <p:cNvSpPr/>
          <p:nvPr/>
        </p:nvSpPr>
        <p:spPr>
          <a:xfrm>
            <a:off x="5254735" y="5214797"/>
            <a:ext cx="133038" cy="82777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EF90A-7483-3EDA-B3D3-0EECA462D8E1}"/>
              </a:ext>
            </a:extLst>
          </p:cNvPr>
          <p:cNvSpPr/>
          <p:nvPr/>
        </p:nvSpPr>
        <p:spPr>
          <a:xfrm>
            <a:off x="10727804" y="5476917"/>
            <a:ext cx="76965" cy="74371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DC79F6-873D-E023-CECC-84594280BB43}"/>
              </a:ext>
            </a:extLst>
          </p:cNvPr>
          <p:cNvSpPr txBox="1"/>
          <p:nvPr/>
        </p:nvSpPr>
        <p:spPr>
          <a:xfrm>
            <a:off x="4692235" y="5811817"/>
            <a:ext cx="70605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 dirty="0">
                <a:solidFill>
                  <a:schemeClr val="accent4">
                    <a:lumMod val="40000"/>
                    <a:lumOff val="60000"/>
                  </a:schemeClr>
                </a:solidFill>
                <a:ea typeface="Calibri"/>
                <a:cs typeface="Calibri"/>
              </a:rPr>
              <a:t>3mm</a:t>
            </a:r>
            <a:endParaRPr lang="en-US" sz="1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3C6906-8EF7-3A8B-F895-70DAE58CB9D0}"/>
              </a:ext>
            </a:extLst>
          </p:cNvPr>
          <p:cNvSpPr txBox="1"/>
          <p:nvPr/>
        </p:nvSpPr>
        <p:spPr>
          <a:xfrm>
            <a:off x="10275994" y="5162297"/>
            <a:ext cx="70605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1" dirty="0">
                <a:solidFill>
                  <a:srgbClr val="00FFCC"/>
                </a:solidFill>
                <a:ea typeface="Calibri"/>
                <a:cs typeface="Calibri"/>
              </a:rPr>
              <a:t>3mm</a:t>
            </a:r>
            <a:endParaRPr lang="en-US" sz="1600" b="1" dirty="0">
              <a:solidFill>
                <a:srgbClr val="00FFCC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BE7E7E-9AED-1E56-576C-4BF39FDF95A5}"/>
              </a:ext>
            </a:extLst>
          </p:cNvPr>
          <p:cNvGrpSpPr/>
          <p:nvPr/>
        </p:nvGrpSpPr>
        <p:grpSpPr>
          <a:xfrm>
            <a:off x="9439164" y="530436"/>
            <a:ext cx="1222218" cy="1632062"/>
            <a:chOff x="8861189" y="5424674"/>
            <a:chExt cx="1222218" cy="1632062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6FFD5B3-F6A9-E325-DC2B-842AF37C72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r="7976"/>
            <a:stretch/>
          </p:blipFill>
          <p:spPr>
            <a:xfrm>
              <a:off x="8958004" y="5424674"/>
              <a:ext cx="868327" cy="1168009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B2D9D63-2021-EAE9-C62D-50105DF6EC6C}"/>
                </a:ext>
              </a:extLst>
            </p:cNvPr>
            <p:cNvSpPr txBox="1"/>
            <p:nvPr/>
          </p:nvSpPr>
          <p:spPr>
            <a:xfrm>
              <a:off x="8861189" y="6533516"/>
              <a:ext cx="12222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Alexander Johnston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7845059-19B4-FBCE-D35D-24D836317F23}"/>
              </a:ext>
            </a:extLst>
          </p:cNvPr>
          <p:cNvSpPr txBox="1"/>
          <p:nvPr/>
        </p:nvSpPr>
        <p:spPr>
          <a:xfrm>
            <a:off x="10404306" y="1639278"/>
            <a:ext cx="140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Giedre Astrauskaite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9A23B56-5EEB-11DD-D67F-C36FAE23F9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02806" y="502517"/>
            <a:ext cx="883997" cy="12010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AAA8EE2-5223-1016-F4F3-0CC9DE3C5A8F}"/>
              </a:ext>
            </a:extLst>
          </p:cNvPr>
          <p:cNvSpPr txBox="1"/>
          <p:nvPr/>
        </p:nvSpPr>
        <p:spPr>
          <a:xfrm>
            <a:off x="11485302" y="98626"/>
            <a:ext cx="706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13</a:t>
            </a:r>
          </a:p>
        </p:txBody>
      </p:sp>
      <p:pic>
        <p:nvPicPr>
          <p:cNvPr id="23" name="Picture 22" descr="A piece of food on graph paper&#10;&#10;Description automatically generated">
            <a:extLst>
              <a:ext uri="{FF2B5EF4-FFF2-40B4-BE49-F238E27FC236}">
                <a16:creationId xmlns:a16="http://schemas.microsoft.com/office/drawing/2014/main" id="{F9982BFA-96D3-7E4C-3587-A1A776CFCB5C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0" t="39873" r="33825" b="41891"/>
          <a:stretch/>
        </p:blipFill>
        <p:spPr>
          <a:xfrm>
            <a:off x="8206265" y="2182576"/>
            <a:ext cx="3042431" cy="285218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1194BAB-4F64-EA93-8AFF-473806279A6C}"/>
              </a:ext>
            </a:extLst>
          </p:cNvPr>
          <p:cNvSpPr/>
          <p:nvPr/>
        </p:nvSpPr>
        <p:spPr>
          <a:xfrm>
            <a:off x="11067393" y="2225994"/>
            <a:ext cx="94593" cy="120300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455D244-1C7D-DF99-63F5-0E728315A2A8}"/>
              </a:ext>
            </a:extLst>
          </p:cNvPr>
          <p:cNvSpPr txBox="1"/>
          <p:nvPr/>
        </p:nvSpPr>
        <p:spPr>
          <a:xfrm>
            <a:off x="10489680" y="2138904"/>
            <a:ext cx="134897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1" dirty="0">
                <a:solidFill>
                  <a:srgbClr val="FF0000"/>
                </a:solidFill>
                <a:ea typeface="Calibri"/>
                <a:cs typeface="Calibri"/>
              </a:rPr>
              <a:t>5mm</a:t>
            </a:r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485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Tissue Processing Pipeline: Phase 3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81E1B7-B700-2824-759D-C80F416276E8}"/>
              </a:ext>
            </a:extLst>
          </p:cNvPr>
          <p:cNvGraphicFramePr/>
          <p:nvPr/>
        </p:nvGraphicFramePr>
        <p:xfrm>
          <a:off x="158153" y="1600200"/>
          <a:ext cx="11688789" cy="48652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517" name="TextBox 4516">
            <a:extLst>
              <a:ext uri="{FF2B5EF4-FFF2-40B4-BE49-F238E27FC236}">
                <a16:creationId xmlns:a16="http://schemas.microsoft.com/office/drawing/2014/main" id="{EF1F300B-2CCA-7AC5-80CB-932A5602620C}"/>
              </a:ext>
            </a:extLst>
          </p:cNvPr>
          <p:cNvSpPr txBox="1"/>
          <p:nvPr/>
        </p:nvSpPr>
        <p:spPr>
          <a:xfrm>
            <a:off x="1851442" y="2832225"/>
            <a:ext cx="3133391" cy="369332"/>
          </a:xfrm>
          <a:prstGeom prst="rect">
            <a:avLst/>
          </a:prstGeom>
          <a:solidFill>
            <a:srgbClr val="FF0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CARDIOVASCULATURE SCIENCE</a:t>
            </a:r>
          </a:p>
        </p:txBody>
      </p:sp>
      <p:sp>
        <p:nvSpPr>
          <p:cNvPr id="4518" name="TextBox 4517">
            <a:extLst>
              <a:ext uri="{FF2B5EF4-FFF2-40B4-BE49-F238E27FC236}">
                <a16:creationId xmlns:a16="http://schemas.microsoft.com/office/drawing/2014/main" id="{972FE1CF-B3F0-2A58-3E9F-055A68FF696D}"/>
              </a:ext>
            </a:extLst>
          </p:cNvPr>
          <p:cNvSpPr txBox="1"/>
          <p:nvPr/>
        </p:nvSpPr>
        <p:spPr>
          <a:xfrm>
            <a:off x="7561407" y="2791139"/>
            <a:ext cx="1619715" cy="369332"/>
          </a:xfrm>
          <a:prstGeom prst="rect">
            <a:avLst/>
          </a:prstGeom>
          <a:solidFill>
            <a:srgbClr val="9F2EB3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Calibri"/>
              </a:rPr>
              <a:t>BIOCHEMISTRY</a:t>
            </a:r>
          </a:p>
        </p:txBody>
      </p:sp>
      <p:sp>
        <p:nvSpPr>
          <p:cNvPr id="4519" name="TextBox 4518">
            <a:extLst>
              <a:ext uri="{FF2B5EF4-FFF2-40B4-BE49-F238E27FC236}">
                <a16:creationId xmlns:a16="http://schemas.microsoft.com/office/drawing/2014/main" id="{D82C57C2-B66A-415C-3E4D-9EA0CCE5EA93}"/>
              </a:ext>
            </a:extLst>
          </p:cNvPr>
          <p:cNvSpPr txBox="1"/>
          <p:nvPr/>
        </p:nvSpPr>
        <p:spPr>
          <a:xfrm>
            <a:off x="7422793" y="4703326"/>
            <a:ext cx="2240936" cy="369332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"/>
              </a:rPr>
              <a:t>OPTICS/ MICROSCOPY</a:t>
            </a:r>
          </a:p>
        </p:txBody>
      </p:sp>
      <p:sp>
        <p:nvSpPr>
          <p:cNvPr id="4520" name="TextBox 4519">
            <a:extLst>
              <a:ext uri="{FF2B5EF4-FFF2-40B4-BE49-F238E27FC236}">
                <a16:creationId xmlns:a16="http://schemas.microsoft.com/office/drawing/2014/main" id="{AC02DD08-D09E-99C3-DF28-AF3050C2281D}"/>
              </a:ext>
            </a:extLst>
          </p:cNvPr>
          <p:cNvSpPr txBox="1"/>
          <p:nvPr/>
        </p:nvSpPr>
        <p:spPr>
          <a:xfrm>
            <a:off x="2528271" y="4802914"/>
            <a:ext cx="2456562" cy="369332"/>
          </a:xfrm>
          <a:prstGeom prst="rect">
            <a:avLst/>
          </a:prstGeom>
          <a:solidFill>
            <a:srgbClr val="15B096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DATA COMPUTATION</a:t>
            </a:r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9BAB867-E775-1957-B1B4-CC3A1A8FD336}"/>
              </a:ext>
            </a:extLst>
          </p:cNvPr>
          <p:cNvSpPr/>
          <p:nvPr/>
        </p:nvSpPr>
        <p:spPr>
          <a:xfrm>
            <a:off x="5780107" y="3303063"/>
            <a:ext cx="5391870" cy="1861135"/>
          </a:xfrm>
          <a:prstGeom prst="roundRect">
            <a:avLst/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07805B-6D63-9AB3-DB6A-0FF5E32526BE}"/>
              </a:ext>
            </a:extLst>
          </p:cNvPr>
          <p:cNvSpPr txBox="1"/>
          <p:nvPr/>
        </p:nvSpPr>
        <p:spPr>
          <a:xfrm>
            <a:off x="11520370" y="32648"/>
            <a:ext cx="653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9800862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7547495-D59D-A149-B657-228A07825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Arial"/>
                <a:cs typeface="Arial"/>
              </a:rPr>
              <a:t>Light Sheet Microscopy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85ABA-05C7-C642-9A95-762F3AAD85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422400"/>
            <a:ext cx="6893169" cy="5502955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Arial"/>
                <a:cs typeface="Arial"/>
              </a:rPr>
              <a:t>Illumination via scanning gaussian beam across entire x-y plane of sample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Arial"/>
                <a:cs typeface="Arial"/>
              </a:rPr>
              <a:t>Pros</a:t>
            </a:r>
            <a:endParaRPr lang="en-US" dirty="0">
              <a:solidFill>
                <a:srgbClr val="002060"/>
              </a:solidFill>
            </a:endParaRPr>
          </a:p>
          <a:p>
            <a:pPr lvl="1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002060"/>
                </a:solidFill>
                <a:latin typeface="Arial"/>
                <a:cs typeface="Arial"/>
              </a:rPr>
              <a:t>Low Photobleaching</a:t>
            </a:r>
          </a:p>
          <a:p>
            <a:pPr lvl="1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002060"/>
                </a:solidFill>
                <a:latin typeface="Arial"/>
                <a:cs typeface="Arial"/>
              </a:rPr>
              <a:t>Can image large volume samples 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Arial"/>
                <a:cs typeface="Arial"/>
              </a:rPr>
              <a:t>Cons</a:t>
            </a:r>
          </a:p>
          <a:p>
            <a:pPr lvl="1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002060"/>
                </a:solidFill>
                <a:latin typeface="Arial"/>
                <a:cs typeface="Arial"/>
              </a:rPr>
              <a:t>Complex Sample Mounting</a:t>
            </a:r>
          </a:p>
          <a:p>
            <a:pPr lvl="1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002060"/>
                </a:solidFill>
                <a:latin typeface="Arial"/>
                <a:cs typeface="Arial"/>
              </a:rPr>
              <a:t>Requires multiple TBs of Data Storage</a:t>
            </a:r>
          </a:p>
          <a:p>
            <a:pPr lvl="1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002060"/>
                </a:solidFill>
                <a:latin typeface="Arial"/>
                <a:cs typeface="Arial"/>
              </a:rPr>
              <a:t>Spherical aberration susceptible by traversing open air regions to sample</a:t>
            </a:r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Box 9">
            <a:extLst>
              <a:ext uri="{FF2B5EF4-FFF2-40B4-BE49-F238E27FC236}">
                <a16:creationId xmlns:a16="http://schemas.microsoft.com/office/drawing/2014/main" id="{72B23365-8D43-76B0-8E30-7BB2E1B08949}"/>
              </a:ext>
            </a:extLst>
          </p:cNvPr>
          <p:cNvSpPr txBox="1"/>
          <p:nvPr/>
        </p:nvSpPr>
        <p:spPr>
          <a:xfrm>
            <a:off x="6893169" y="5782894"/>
            <a:ext cx="45351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 err="1">
                <a:latin typeface="Arial" panose="020B0604020202020204" pitchFamily="34" charset="0"/>
                <a:cs typeface="Arial" panose="020B0604020202020204" pitchFamily="34" charset="0"/>
              </a:rPr>
              <a:t>Keomanee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-Dizon </a:t>
            </a:r>
            <a:r>
              <a:rPr lang="en-GB" sz="1400" i="1" dirty="0"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, Rev. Sci. </a:t>
            </a:r>
            <a:r>
              <a:rPr lang="en-GB" sz="1400" dirty="0" err="1">
                <a:latin typeface="Arial" panose="020B0604020202020204" pitchFamily="34" charset="0"/>
                <a:cs typeface="Arial" panose="020B0604020202020204" pitchFamily="34" charset="0"/>
              </a:rPr>
              <a:t>Instrum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., 2020</a:t>
            </a:r>
          </a:p>
        </p:txBody>
      </p:sp>
      <p:pic>
        <p:nvPicPr>
          <p:cNvPr id="12" name="Picture 11" descr="A diagram of a light-sheet&#10;&#10;Description automatically generated">
            <a:extLst>
              <a:ext uri="{FF2B5EF4-FFF2-40B4-BE49-F238E27FC236}">
                <a16:creationId xmlns:a16="http://schemas.microsoft.com/office/drawing/2014/main" id="{CC35BF47-7A62-30EE-287E-340B10B4C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9107" y="1290200"/>
            <a:ext cx="5598126" cy="4360494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77B067-1E74-C231-38BA-6900B9912BBC}"/>
              </a:ext>
            </a:extLst>
          </p:cNvPr>
          <p:cNvSpPr txBox="1"/>
          <p:nvPr/>
        </p:nvSpPr>
        <p:spPr>
          <a:xfrm>
            <a:off x="11481909" y="72639"/>
            <a:ext cx="710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035235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5A51813-B132-A64C-806D-7EE800163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646391" cy="888786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  <a:latin typeface="Arial"/>
                <a:cs typeface="Arial"/>
              </a:rPr>
              <a:t>mesoSPIM</a:t>
            </a: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 (Mesoscale Selective Plane Illumination Microscopy)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29EB79-2D72-654A-97F3-D0DC7A2D44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345723" y="1211733"/>
            <a:ext cx="6846278" cy="296341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Light Sheet Microscope utilizing Axially Scanned Light Sheet Microscopy (ASLM)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Narrow Beam Waist shifted via galvo mirrors and electronically tunable lenses (ETLs)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High, Isometric Axial Resolution across mesoscale volumes (mm</a:t>
            </a:r>
            <a:r>
              <a:rPr lang="en-US" baseline="30000" dirty="0">
                <a:solidFill>
                  <a:schemeClr val="tx1"/>
                </a:solidFill>
                <a:latin typeface="Arial"/>
                <a:cs typeface="Arial"/>
              </a:rPr>
              <a:t>3</a:t>
            </a: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-cm</a:t>
            </a:r>
            <a:r>
              <a:rPr lang="en-US" baseline="30000" dirty="0">
                <a:solidFill>
                  <a:schemeClr val="tx1"/>
                </a:solidFill>
                <a:latin typeface="Arial"/>
                <a:cs typeface="Arial"/>
              </a:rPr>
              <a:t>3</a:t>
            </a: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98D768-84FD-5684-A9A9-DE07ECE6C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1" y="3008481"/>
            <a:ext cx="5703836" cy="3710838"/>
          </a:xfrm>
          <a:prstGeom prst="rect">
            <a:avLst/>
          </a:prstGeom>
        </p:spPr>
      </p:pic>
      <p:pic>
        <p:nvPicPr>
          <p:cNvPr id="8" name="Picture 7" descr="A red and blue lines with arrows&#10;&#10;Description automatically generated">
            <a:extLst>
              <a:ext uri="{FF2B5EF4-FFF2-40B4-BE49-F238E27FC236}">
                <a16:creationId xmlns:a16="http://schemas.microsoft.com/office/drawing/2014/main" id="{8862D750-84F9-0DE1-E4D9-BA11CE23C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68" y="4410884"/>
            <a:ext cx="3688080" cy="2406015"/>
          </a:xfrm>
          <a:prstGeom prst="rect">
            <a:avLst/>
          </a:prstGeom>
        </p:spPr>
      </p:pic>
      <p:sp>
        <p:nvSpPr>
          <p:cNvPr id="14" name="TextBox 87">
            <a:extLst>
              <a:ext uri="{FF2B5EF4-FFF2-40B4-BE49-F238E27FC236}">
                <a16:creationId xmlns:a16="http://schemas.microsoft.com/office/drawing/2014/main" id="{22C23978-FCEB-E013-E1A2-0577BDCE7323}"/>
              </a:ext>
            </a:extLst>
          </p:cNvPr>
          <p:cNvSpPr txBox="1"/>
          <p:nvPr/>
        </p:nvSpPr>
        <p:spPr>
          <a:xfrm>
            <a:off x="235414" y="6279572"/>
            <a:ext cx="25173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/>
              <a:t>Voigt </a:t>
            </a:r>
            <a:r>
              <a:rPr lang="en-GB" sz="1400" i="1" dirty="0"/>
              <a:t>et al</a:t>
            </a:r>
            <a:r>
              <a:rPr lang="en-GB" sz="1400" dirty="0"/>
              <a:t>, Nat. Methods, 2019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0C7FCE-130C-D5D2-614D-3888A6579D9C}"/>
              </a:ext>
            </a:extLst>
          </p:cNvPr>
          <p:cNvSpPr txBox="1"/>
          <p:nvPr/>
        </p:nvSpPr>
        <p:spPr>
          <a:xfrm>
            <a:off x="325849" y="1908608"/>
            <a:ext cx="3395421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Figure (below)</a:t>
            </a:r>
            <a:r>
              <a:rPr lang="en-US" sz="2400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: Excitation Beam Pathway of mesoSPIM using ETLs and Galvo Mirrors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4E01FD-88E3-8C10-4344-E2D73EFCE3CA}"/>
              </a:ext>
            </a:extLst>
          </p:cNvPr>
          <p:cNvSpPr txBox="1"/>
          <p:nvPr/>
        </p:nvSpPr>
        <p:spPr>
          <a:xfrm>
            <a:off x="11391956" y="132526"/>
            <a:ext cx="663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498C93-A8CF-EDDD-A5C5-3DF52386F0AF}"/>
              </a:ext>
            </a:extLst>
          </p:cNvPr>
          <p:cNvSpPr txBox="1"/>
          <p:nvPr/>
        </p:nvSpPr>
        <p:spPr>
          <a:xfrm>
            <a:off x="5640477" y="4459730"/>
            <a:ext cx="2667641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Figure (right)</a:t>
            </a:r>
            <a:r>
              <a:rPr lang="en-US" sz="2400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: ASLM movement of beam waist in sequence with rolling shutter of camera</a:t>
            </a:r>
          </a:p>
        </p:txBody>
      </p:sp>
    </p:spTree>
    <p:extLst>
      <p:ext uri="{BB962C8B-B14F-4D97-AF65-F5344CB8AC3E}">
        <p14:creationId xmlns:p14="http://schemas.microsoft.com/office/powerpoint/2010/main" val="1364419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chine with many wires&#10;&#10;Description automatically generated">
            <a:extLst>
              <a:ext uri="{FF2B5EF4-FFF2-40B4-BE49-F238E27FC236}">
                <a16:creationId xmlns:a16="http://schemas.microsoft.com/office/drawing/2014/main" id="{4E155C45-9747-A9CD-5B0E-30869D168F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781" r="6152" b="2"/>
          <a:stretch/>
        </p:blipFill>
        <p:spPr>
          <a:xfrm>
            <a:off x="66233" y="1400817"/>
            <a:ext cx="5912293" cy="5157654"/>
          </a:xfrm>
          <a:prstGeom prst="rect">
            <a:avLst/>
          </a:prstGeom>
          <a:noFill/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29EB79-2D72-654A-97F3-D0DC7A2D44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90702" y="1433312"/>
            <a:ext cx="2069961" cy="292355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900" dirty="0">
                <a:solidFill>
                  <a:prstClr val="black"/>
                </a:solidFill>
                <a:latin typeface="Aptos" panose="02110004020202020204"/>
                <a:cs typeface="+mn-cs"/>
              </a:rPr>
              <a:t>R</a:t>
            </a:r>
            <a:r>
              <a:rPr kumimoji="0" lang="en-GB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esolution</a:t>
            </a:r>
            <a:r>
              <a:rPr lang="en-GB" sz="1900" dirty="0">
                <a:solidFill>
                  <a:prstClr val="black"/>
                </a:solidFill>
                <a:latin typeface="Aptos" panose="02110004020202020204"/>
                <a:cs typeface="+mn-cs"/>
              </a:rPr>
              <a:t> Achievable</a:t>
            </a:r>
            <a:r>
              <a:rPr kumimoji="0" lang="en-GB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:</a:t>
            </a:r>
            <a:endParaRPr lang="en-GB" sz="1900" dirty="0">
              <a:solidFill>
                <a:prstClr val="black"/>
              </a:solidFill>
              <a:latin typeface="Aptos" panose="02110004020202020204"/>
              <a:cs typeface="+mn-cs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kumimoji="0" lang="en-GB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Latera</a:t>
            </a:r>
            <a:r>
              <a:rPr lang="en-GB" sz="1900" dirty="0">
                <a:solidFill>
                  <a:prstClr val="black"/>
                </a:solidFill>
                <a:latin typeface="Aptos" panose="02110004020202020204"/>
                <a:cs typeface="+mn-cs"/>
              </a:rPr>
              <a:t>l:</a:t>
            </a:r>
            <a:r>
              <a:rPr kumimoji="0" lang="en-GB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GB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5.07 ± 0.76 </a:t>
            </a:r>
            <a:r>
              <a:rPr kumimoji="0" lang="en-GB" sz="19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μm</a:t>
            </a:r>
            <a:r>
              <a:rPr kumimoji="0" lang="en-GB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kumimoji="0" lang="en-GB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Axial: </a:t>
            </a:r>
            <a:r>
              <a:rPr kumimoji="0" lang="en-GB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6.51 ± 0.46 </a:t>
            </a:r>
            <a:r>
              <a:rPr kumimoji="0" lang="en-GB" sz="19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μm</a:t>
            </a:r>
            <a:endParaRPr kumimoji="0" lang="en-GB" sz="1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GB" sz="1900" b="1" dirty="0">
              <a:solidFill>
                <a:prstClr val="black"/>
              </a:solidFill>
              <a:latin typeface="Aptos" panose="02110004020202020204"/>
              <a:cs typeface="+mn-cs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900" dirty="0">
                <a:solidFill>
                  <a:prstClr val="black"/>
                </a:solidFill>
                <a:latin typeface="Aptos" panose="02110004020202020204"/>
                <a:cs typeface="+mn-cs"/>
              </a:rPr>
              <a:t>Magnification Range: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900" b="1" dirty="0">
                <a:solidFill>
                  <a:prstClr val="black"/>
                </a:solidFill>
                <a:latin typeface="Aptos" panose="02110004020202020204"/>
                <a:cs typeface="+mn-cs"/>
              </a:rPr>
              <a:t>x0.8</a:t>
            </a:r>
            <a:r>
              <a:rPr lang="en-GB" sz="1900" dirty="0">
                <a:solidFill>
                  <a:prstClr val="black"/>
                </a:solidFill>
                <a:latin typeface="Aptos" panose="02110004020202020204"/>
                <a:cs typeface="+mn-cs"/>
              </a:rPr>
              <a:t>-</a:t>
            </a:r>
            <a:r>
              <a:rPr lang="en-GB" sz="1900" b="1" dirty="0">
                <a:solidFill>
                  <a:prstClr val="black"/>
                </a:solidFill>
                <a:latin typeface="Aptos" panose="02110004020202020204"/>
                <a:cs typeface="+mn-cs"/>
              </a:rPr>
              <a:t>x6.3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GB" sz="1800" dirty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5A51813-B132-A64C-806D-7EE800163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646391" cy="888786"/>
          </a:xfrm>
        </p:spPr>
        <p:txBody>
          <a:bodyPr anchor="t">
            <a:normAutofit/>
          </a:bodyPr>
          <a:lstStyle/>
          <a:p>
            <a:r>
              <a:rPr lang="en-US" dirty="0" err="1">
                <a:latin typeface="Arial"/>
                <a:cs typeface="Arial"/>
              </a:rPr>
              <a:t>mesoSPIM</a:t>
            </a:r>
            <a:r>
              <a:rPr lang="en-US" dirty="0">
                <a:latin typeface="Arial"/>
                <a:cs typeface="Arial"/>
              </a:rPr>
              <a:t> version 5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2C6039-97AB-9665-66E7-EE3480D25CC6}"/>
              </a:ext>
            </a:extLst>
          </p:cNvPr>
          <p:cNvSpPr txBox="1"/>
          <p:nvPr/>
        </p:nvSpPr>
        <p:spPr>
          <a:xfrm>
            <a:off x="11284299" y="98626"/>
            <a:ext cx="663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17</a:t>
            </a:r>
          </a:p>
        </p:txBody>
      </p:sp>
      <p:pic>
        <p:nvPicPr>
          <p:cNvPr id="9" name="Picture 8" descr="A close-up of a machine&#10;&#10;Description automatically generated">
            <a:extLst>
              <a:ext uri="{FF2B5EF4-FFF2-40B4-BE49-F238E27FC236}">
                <a16:creationId xmlns:a16="http://schemas.microsoft.com/office/drawing/2014/main" id="{2857E1E1-0290-F6C8-6802-D343E087FF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452" y="1415350"/>
            <a:ext cx="3752771" cy="28145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DCA5306-0EB8-1C0D-F608-17F01935C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9811" y="4356870"/>
            <a:ext cx="2933010" cy="23707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6F72966-EC68-9F33-5BF9-2D09823820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6323783" y="4075750"/>
            <a:ext cx="2370771" cy="293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744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88CD3F-F186-60B1-E8E3-F2EBA2195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6768AF4-E7DB-70D1-972E-C06EE4114B7D}"/>
              </a:ext>
            </a:extLst>
          </p:cNvPr>
          <p:cNvSpPr txBox="1"/>
          <p:nvPr/>
        </p:nvSpPr>
        <p:spPr>
          <a:xfrm>
            <a:off x="2504493" y="476910"/>
            <a:ext cx="70943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Tissue Slice vs Whole Heart Mounting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A18B678-FA59-3652-4B0C-5F5B7197BEC6}"/>
              </a:ext>
            </a:extLst>
          </p:cNvPr>
          <p:cNvGrpSpPr/>
          <p:nvPr/>
        </p:nvGrpSpPr>
        <p:grpSpPr>
          <a:xfrm flipH="1">
            <a:off x="8466668" y="3901091"/>
            <a:ext cx="3645976" cy="2692517"/>
            <a:chOff x="7316992" y="1090125"/>
            <a:chExt cx="4787836" cy="392310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37A5BD6-2B2C-8F7D-A8B1-ED2A29C14887}"/>
                </a:ext>
              </a:extLst>
            </p:cNvPr>
            <p:cNvSpPr/>
            <p:nvPr/>
          </p:nvSpPr>
          <p:spPr>
            <a:xfrm>
              <a:off x="7746165" y="2133230"/>
              <a:ext cx="2792705" cy="2880000"/>
            </a:xfrm>
            <a:prstGeom prst="rect">
              <a:avLst/>
            </a:prstGeom>
            <a:noFill/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7F7D943-C46E-24CA-4597-AD2E58EC7081}"/>
                </a:ext>
              </a:extLst>
            </p:cNvPr>
            <p:cNvSpPr/>
            <p:nvPr/>
          </p:nvSpPr>
          <p:spPr>
            <a:xfrm rot="2700000">
              <a:off x="8269066" y="3411229"/>
              <a:ext cx="1789073" cy="320336"/>
            </a:xfrm>
            <a:prstGeom prst="rect">
              <a:avLst/>
            </a:prstGeom>
            <a:noFill/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Arrow: Left 6">
              <a:extLst>
                <a:ext uri="{FF2B5EF4-FFF2-40B4-BE49-F238E27FC236}">
                  <a16:creationId xmlns:a16="http://schemas.microsoft.com/office/drawing/2014/main" id="{B85C3CE1-95D4-9FA5-80D5-A2B98A0F5CBD}"/>
                </a:ext>
              </a:extLst>
            </p:cNvPr>
            <p:cNvSpPr/>
            <p:nvPr/>
          </p:nvSpPr>
          <p:spPr>
            <a:xfrm rot="10800000" flipH="1">
              <a:off x="10652998" y="3293388"/>
              <a:ext cx="868093" cy="411984"/>
            </a:xfrm>
            <a:prstGeom prst="lef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Arrow: Left 7">
              <a:extLst>
                <a:ext uri="{FF2B5EF4-FFF2-40B4-BE49-F238E27FC236}">
                  <a16:creationId xmlns:a16="http://schemas.microsoft.com/office/drawing/2014/main" id="{60FFEFA6-E785-5FAB-5D62-ADF202EF1752}"/>
                </a:ext>
              </a:extLst>
            </p:cNvPr>
            <p:cNvSpPr/>
            <p:nvPr/>
          </p:nvSpPr>
          <p:spPr>
            <a:xfrm rot="5400000">
              <a:off x="8695151" y="1300699"/>
              <a:ext cx="888722" cy="467574"/>
            </a:xfrm>
            <a:prstGeom prst="leftArrow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F1C8214-BA28-7C0C-35CE-F7CA829ACA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75886" y="2171700"/>
              <a:ext cx="12564" cy="139969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278846E-9ED6-1C03-420A-9152D6742A12}"/>
                </a:ext>
              </a:extLst>
            </p:cNvPr>
            <p:cNvSpPr txBox="1"/>
            <p:nvPr/>
          </p:nvSpPr>
          <p:spPr>
            <a:xfrm>
              <a:off x="11006963" y="2688770"/>
              <a:ext cx="1097865" cy="369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Excitation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C14C375-D833-F7D4-8825-FF7508E22997}"/>
                </a:ext>
              </a:extLst>
            </p:cNvPr>
            <p:cNvSpPr txBox="1"/>
            <p:nvPr/>
          </p:nvSpPr>
          <p:spPr>
            <a:xfrm>
              <a:off x="9642786" y="1483632"/>
              <a:ext cx="1010213" cy="369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Emission</a:t>
              </a:r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CCB4868B-5DC4-7648-C635-E02431F0AD1B}"/>
                </a:ext>
              </a:extLst>
            </p:cNvPr>
            <p:cNvSpPr/>
            <p:nvPr/>
          </p:nvSpPr>
          <p:spPr>
            <a:xfrm rot="20502002">
              <a:off x="8924077" y="2864666"/>
              <a:ext cx="520700" cy="375855"/>
            </a:xfrm>
            <a:prstGeom prst="arc">
              <a:avLst>
                <a:gd name="adj1" fmla="val 11942748"/>
                <a:gd name="adj2" fmla="val 17416480"/>
              </a:avLst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471">
              <a:extLst>
                <a:ext uri="{FF2B5EF4-FFF2-40B4-BE49-F238E27FC236}">
                  <a16:creationId xmlns:a16="http://schemas.microsoft.com/office/drawing/2014/main" id="{79E68EA2-1B30-3571-A83C-C0A5478ED346}"/>
                </a:ext>
              </a:extLst>
            </p:cNvPr>
            <p:cNvSpPr txBox="1"/>
            <p:nvPr/>
          </p:nvSpPr>
          <p:spPr>
            <a:xfrm>
              <a:off x="8341313" y="2529306"/>
              <a:ext cx="877488" cy="493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30000" noProof="0" dirty="0">
                  <a:ln>
                    <a:noFill/>
                  </a:ln>
                  <a:effectLst/>
                  <a:uLnTx/>
                  <a:uFillTx/>
                </a:rPr>
                <a:t>45°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0BD100B-E5A3-3258-2B1A-50C0415659C3}"/>
                </a:ext>
              </a:extLst>
            </p:cNvPr>
            <p:cNvCxnSpPr>
              <a:cxnSpLocks/>
            </p:cNvCxnSpPr>
            <p:nvPr/>
          </p:nvCxnSpPr>
          <p:spPr>
            <a:xfrm>
              <a:off x="7324197" y="1885361"/>
              <a:ext cx="546556" cy="0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E1637EA-A9D3-A102-2A88-600967A4879C}"/>
                </a:ext>
              </a:extLst>
            </p:cNvPr>
            <p:cNvCxnSpPr>
              <a:cxnSpLocks/>
            </p:cNvCxnSpPr>
            <p:nvPr/>
          </p:nvCxnSpPr>
          <p:spPr>
            <a:xfrm>
              <a:off x="7324197" y="1885361"/>
              <a:ext cx="0" cy="478070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D612A7-1CC1-C59B-01FA-BD2FD8EEB35F}"/>
                </a:ext>
              </a:extLst>
            </p:cNvPr>
            <p:cNvSpPr txBox="1"/>
            <p:nvPr/>
          </p:nvSpPr>
          <p:spPr>
            <a:xfrm>
              <a:off x="7811683" y="1669681"/>
              <a:ext cx="284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/>
                <a:t>x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32B119B-7307-C658-6C97-78E68E87D215}"/>
                </a:ext>
              </a:extLst>
            </p:cNvPr>
            <p:cNvSpPr txBox="1"/>
            <p:nvPr/>
          </p:nvSpPr>
          <p:spPr>
            <a:xfrm>
              <a:off x="7316992" y="2214911"/>
              <a:ext cx="276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z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A5BC229-C3CB-E2D2-A3ED-DB13F81FC1C2}"/>
                </a:ext>
              </a:extLst>
            </p:cNvPr>
            <p:cNvSpPr/>
            <p:nvPr/>
          </p:nvSpPr>
          <p:spPr>
            <a:xfrm>
              <a:off x="7702550" y="3489716"/>
              <a:ext cx="2792706" cy="110734"/>
            </a:xfrm>
            <a:prstGeom prst="rect">
              <a:avLst/>
            </a:prstGeom>
            <a:solidFill>
              <a:srgbClr val="00B0F0">
                <a:alpha val="40000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C7E8283-4DCB-00DF-7DF3-9EE01734DBEC}"/>
                </a:ext>
              </a:extLst>
            </p:cNvPr>
            <p:cNvSpPr txBox="1"/>
            <p:nvPr/>
          </p:nvSpPr>
          <p:spPr>
            <a:xfrm>
              <a:off x="9254289" y="2229615"/>
              <a:ext cx="1275078" cy="941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dirty="0"/>
                <a:t>Optical axis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2F98EA6-5EE2-61AA-1F7A-0348069EA4CD}"/>
              </a:ext>
            </a:extLst>
          </p:cNvPr>
          <p:cNvGrpSpPr/>
          <p:nvPr/>
        </p:nvGrpSpPr>
        <p:grpSpPr>
          <a:xfrm flipH="1">
            <a:off x="8397386" y="1061685"/>
            <a:ext cx="3640489" cy="2692517"/>
            <a:chOff x="1435110" y="1171806"/>
            <a:chExt cx="4809013" cy="392310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E1E3F92-1646-4A8E-EDB4-7363F2E568DE}"/>
                </a:ext>
              </a:extLst>
            </p:cNvPr>
            <p:cNvSpPr/>
            <p:nvPr/>
          </p:nvSpPr>
          <p:spPr>
            <a:xfrm>
              <a:off x="1776986" y="2214911"/>
              <a:ext cx="2880000" cy="2880000"/>
            </a:xfrm>
            <a:prstGeom prst="rect">
              <a:avLst/>
            </a:prstGeom>
            <a:noFill/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Arrow: Left 22">
              <a:extLst>
                <a:ext uri="{FF2B5EF4-FFF2-40B4-BE49-F238E27FC236}">
                  <a16:creationId xmlns:a16="http://schemas.microsoft.com/office/drawing/2014/main" id="{266B3CA5-967A-3683-8775-FA1AE23F2B0E}"/>
                </a:ext>
              </a:extLst>
            </p:cNvPr>
            <p:cNvSpPr/>
            <p:nvPr/>
          </p:nvSpPr>
          <p:spPr>
            <a:xfrm rot="10800000" flipH="1">
              <a:off x="4754685" y="3417075"/>
              <a:ext cx="868093" cy="411984"/>
            </a:xfrm>
            <a:prstGeom prst="lef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Arrow: Left 23">
              <a:extLst>
                <a:ext uri="{FF2B5EF4-FFF2-40B4-BE49-F238E27FC236}">
                  <a16:creationId xmlns:a16="http://schemas.microsoft.com/office/drawing/2014/main" id="{D9818C80-3B71-DFF0-1BEC-FA098561581F}"/>
                </a:ext>
              </a:extLst>
            </p:cNvPr>
            <p:cNvSpPr/>
            <p:nvPr/>
          </p:nvSpPr>
          <p:spPr>
            <a:xfrm rot="5400000">
              <a:off x="2813269" y="1382380"/>
              <a:ext cx="888722" cy="467574"/>
            </a:xfrm>
            <a:prstGeom prst="leftArrow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ECA55BE-2AF4-7DD5-5408-6B5B146F8BDE}"/>
                </a:ext>
              </a:extLst>
            </p:cNvPr>
            <p:cNvSpPr txBox="1"/>
            <p:nvPr/>
          </p:nvSpPr>
          <p:spPr>
            <a:xfrm>
              <a:off x="5146258" y="2878252"/>
              <a:ext cx="10978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Excitation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30BC1E-EC8A-06FB-0938-537DFAC302CD}"/>
                </a:ext>
              </a:extLst>
            </p:cNvPr>
            <p:cNvSpPr txBox="1"/>
            <p:nvPr/>
          </p:nvSpPr>
          <p:spPr>
            <a:xfrm>
              <a:off x="3744472" y="1478672"/>
              <a:ext cx="10102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Emission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B86163FA-684C-1B4D-D97D-4EA936F915CE}"/>
                </a:ext>
              </a:extLst>
            </p:cNvPr>
            <p:cNvCxnSpPr>
              <a:cxnSpLocks/>
            </p:cNvCxnSpPr>
            <p:nvPr/>
          </p:nvCxnSpPr>
          <p:spPr>
            <a:xfrm>
              <a:off x="1442315" y="1967042"/>
              <a:ext cx="546556" cy="0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D9F7A3DB-576A-373C-EC10-C335666B8CA7}"/>
                </a:ext>
              </a:extLst>
            </p:cNvPr>
            <p:cNvCxnSpPr>
              <a:cxnSpLocks/>
            </p:cNvCxnSpPr>
            <p:nvPr/>
          </p:nvCxnSpPr>
          <p:spPr>
            <a:xfrm>
              <a:off x="1442315" y="1967042"/>
              <a:ext cx="0" cy="478070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872F39B-8550-0D55-398C-22A68606E13D}"/>
                </a:ext>
              </a:extLst>
            </p:cNvPr>
            <p:cNvSpPr txBox="1"/>
            <p:nvPr/>
          </p:nvSpPr>
          <p:spPr>
            <a:xfrm>
              <a:off x="1929801" y="1751362"/>
              <a:ext cx="284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/>
                <a:t>x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40B1A2-77C2-8637-DBAA-3BF1AA411EF5}"/>
                </a:ext>
              </a:extLst>
            </p:cNvPr>
            <p:cNvSpPr txBox="1"/>
            <p:nvPr/>
          </p:nvSpPr>
          <p:spPr>
            <a:xfrm>
              <a:off x="1435110" y="2296592"/>
              <a:ext cx="276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/>
                <a:t>z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3F27D8F-5FDA-E0CD-6979-8FC5ED7F7EA0}"/>
                </a:ext>
              </a:extLst>
            </p:cNvPr>
            <p:cNvSpPr/>
            <p:nvPr/>
          </p:nvSpPr>
          <p:spPr>
            <a:xfrm>
              <a:off x="1792226" y="3571397"/>
              <a:ext cx="2821148" cy="97228"/>
            </a:xfrm>
            <a:prstGeom prst="rect">
              <a:avLst/>
            </a:prstGeom>
            <a:solidFill>
              <a:srgbClr val="00B0F0">
                <a:alpha val="40000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0A7751A-E94B-C0C3-D2A6-38C068B849C2}"/>
                </a:ext>
              </a:extLst>
            </p:cNvPr>
            <p:cNvSpPr/>
            <p:nvPr/>
          </p:nvSpPr>
          <p:spPr>
            <a:xfrm>
              <a:off x="2730275" y="3105960"/>
              <a:ext cx="1011377" cy="1011377"/>
            </a:xfrm>
            <a:prstGeom prst="rect">
              <a:avLst/>
            </a:prstGeom>
            <a:noFill/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B30E943E-97D8-11B0-D503-A3BC1FCC1849}"/>
                </a:ext>
              </a:extLst>
            </p:cNvPr>
            <p:cNvCxnSpPr>
              <a:cxnSpLocks/>
            </p:cNvCxnSpPr>
            <p:nvPr/>
          </p:nvCxnSpPr>
          <p:spPr>
            <a:xfrm>
              <a:off x="3201125" y="3675145"/>
              <a:ext cx="0" cy="896855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589E7B-F95A-D8F7-FFD5-04392C70B841}"/>
                </a:ext>
              </a:extLst>
            </p:cNvPr>
            <p:cNvSpPr txBox="1"/>
            <p:nvPr/>
          </p:nvSpPr>
          <p:spPr>
            <a:xfrm>
              <a:off x="2721656" y="4543858"/>
              <a:ext cx="1483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>
                  <a:latin typeface="Arial" panose="020B0604020202020204" pitchFamily="34" charset="0"/>
                  <a:cs typeface="Arial" panose="020B0604020202020204" pitchFamily="34" charset="0"/>
                </a:rPr>
                <a:t>Scan direction</a:t>
              </a:r>
            </a:p>
          </p:txBody>
        </p:sp>
        <p:grpSp>
          <p:nvGrpSpPr>
            <p:cNvPr id="47" name="Graphic 44" descr="Heart organ outline">
              <a:extLst>
                <a:ext uri="{FF2B5EF4-FFF2-40B4-BE49-F238E27FC236}">
                  <a16:creationId xmlns:a16="http://schemas.microsoft.com/office/drawing/2014/main" id="{F96A539B-71B2-E5BF-CB7E-CC7ADE3A5933}"/>
                </a:ext>
              </a:extLst>
            </p:cNvPr>
            <p:cNvGrpSpPr/>
            <p:nvPr/>
          </p:nvGrpSpPr>
          <p:grpSpPr>
            <a:xfrm>
              <a:off x="2904426" y="3210173"/>
              <a:ext cx="597627" cy="781827"/>
              <a:chOff x="3152076" y="3210173"/>
              <a:chExt cx="597627" cy="781827"/>
            </a:xfrm>
            <a:solidFill>
              <a:srgbClr val="000000"/>
            </a:solidFill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391BCFC-59DA-F75A-8D9B-CAABFC6CDB34}"/>
                  </a:ext>
                </a:extLst>
              </p:cNvPr>
              <p:cNvSpPr/>
              <p:nvPr/>
            </p:nvSpPr>
            <p:spPr>
              <a:xfrm>
                <a:off x="3152076" y="3310057"/>
                <a:ext cx="169625" cy="215868"/>
              </a:xfrm>
              <a:custGeom>
                <a:avLst/>
                <a:gdLst>
                  <a:gd name="connsiteX0" fmla="*/ 48755 w 169625"/>
                  <a:gd name="connsiteY0" fmla="*/ 175797 h 215868"/>
                  <a:gd name="connsiteX1" fmla="*/ 61138 w 169625"/>
                  <a:gd name="connsiteY1" fmla="*/ 215869 h 215868"/>
                  <a:gd name="connsiteX2" fmla="*/ 76130 w 169625"/>
                  <a:gd name="connsiteY2" fmla="*/ 200953 h 215868"/>
                  <a:gd name="connsiteX3" fmla="*/ 67853 w 169625"/>
                  <a:gd name="connsiteY3" fmla="*/ 172978 h 215868"/>
                  <a:gd name="connsiteX4" fmla="*/ 66424 w 169625"/>
                  <a:gd name="connsiteY4" fmla="*/ 168615 h 215868"/>
                  <a:gd name="connsiteX5" fmla="*/ 41021 w 169625"/>
                  <a:gd name="connsiteY5" fmla="*/ 116657 h 215868"/>
                  <a:gd name="connsiteX6" fmla="*/ 25848 w 169625"/>
                  <a:gd name="connsiteY6" fmla="*/ 93120 h 215868"/>
                  <a:gd name="connsiteX7" fmla="*/ 25200 w 169625"/>
                  <a:gd name="connsiteY7" fmla="*/ 92339 h 215868"/>
                  <a:gd name="connsiteX8" fmla="*/ 26721 w 169625"/>
                  <a:gd name="connsiteY8" fmla="*/ 58698 h 215868"/>
                  <a:gd name="connsiteX9" fmla="*/ 37945 w 169625"/>
                  <a:gd name="connsiteY9" fmla="*/ 52963 h 215868"/>
                  <a:gd name="connsiteX10" fmla="*/ 42850 w 169625"/>
                  <a:gd name="connsiteY10" fmla="*/ 52458 h 215868"/>
                  <a:gd name="connsiteX11" fmla="*/ 55842 w 169625"/>
                  <a:gd name="connsiteY11" fmla="*/ 56363 h 215868"/>
                  <a:gd name="connsiteX12" fmla="*/ 78616 w 169625"/>
                  <a:gd name="connsiteY12" fmla="*/ 86843 h 215868"/>
                  <a:gd name="connsiteX13" fmla="*/ 91734 w 169625"/>
                  <a:gd name="connsiteY13" fmla="*/ 89905 h 215868"/>
                  <a:gd name="connsiteX14" fmla="*/ 96180 w 169625"/>
                  <a:gd name="connsiteY14" fmla="*/ 82795 h 215868"/>
                  <a:gd name="connsiteX15" fmla="*/ 97371 w 169625"/>
                  <a:gd name="connsiteY15" fmla="*/ 72718 h 215868"/>
                  <a:gd name="connsiteX16" fmla="*/ 106010 w 169625"/>
                  <a:gd name="connsiteY16" fmla="*/ 31236 h 215868"/>
                  <a:gd name="connsiteX17" fmla="*/ 138376 w 169625"/>
                  <a:gd name="connsiteY17" fmla="*/ 21936 h 215868"/>
                  <a:gd name="connsiteX18" fmla="*/ 149301 w 169625"/>
                  <a:gd name="connsiteY18" fmla="*/ 50686 h 215868"/>
                  <a:gd name="connsiteX19" fmla="*/ 148235 w 169625"/>
                  <a:gd name="connsiteY19" fmla="*/ 55601 h 215868"/>
                  <a:gd name="connsiteX20" fmla="*/ 144558 w 169625"/>
                  <a:gd name="connsiteY20" fmla="*/ 79271 h 215868"/>
                  <a:gd name="connsiteX21" fmla="*/ 142100 w 169625"/>
                  <a:gd name="connsiteY21" fmla="*/ 137278 h 215868"/>
                  <a:gd name="connsiteX22" fmla="*/ 142205 w 169625"/>
                  <a:gd name="connsiteY22" fmla="*/ 141583 h 215868"/>
                  <a:gd name="connsiteX23" fmla="*/ 143377 w 169625"/>
                  <a:gd name="connsiteY23" fmla="*/ 158614 h 215868"/>
                  <a:gd name="connsiteX24" fmla="*/ 146844 w 169625"/>
                  <a:gd name="connsiteY24" fmla="*/ 171949 h 215868"/>
                  <a:gd name="connsiteX25" fmla="*/ 146949 w 169625"/>
                  <a:gd name="connsiteY25" fmla="*/ 171949 h 215868"/>
                  <a:gd name="connsiteX26" fmla="*/ 166075 w 169625"/>
                  <a:gd name="connsiteY26" fmla="*/ 169673 h 215868"/>
                  <a:gd name="connsiteX27" fmla="*/ 162017 w 169625"/>
                  <a:gd name="connsiteY27" fmla="*/ 154680 h 215868"/>
                  <a:gd name="connsiteX28" fmla="*/ 161246 w 169625"/>
                  <a:gd name="connsiteY28" fmla="*/ 141345 h 215868"/>
                  <a:gd name="connsiteX29" fmla="*/ 161131 w 169625"/>
                  <a:gd name="connsiteY29" fmla="*/ 136307 h 215868"/>
                  <a:gd name="connsiteX30" fmla="*/ 163417 w 169625"/>
                  <a:gd name="connsiteY30" fmla="*/ 81909 h 215868"/>
                  <a:gd name="connsiteX31" fmla="*/ 167513 w 169625"/>
                  <a:gd name="connsiteY31" fmla="*/ 56306 h 215868"/>
                  <a:gd name="connsiteX32" fmla="*/ 139870 w 169625"/>
                  <a:gd name="connsiteY32" fmla="*/ 2102 h 215868"/>
                  <a:gd name="connsiteX33" fmla="*/ 136081 w 169625"/>
                  <a:gd name="connsiteY33" fmla="*/ 1061 h 215868"/>
                  <a:gd name="connsiteX34" fmla="*/ 90675 w 169625"/>
                  <a:gd name="connsiteY34" fmla="*/ 19930 h 215868"/>
                  <a:gd name="connsiteX35" fmla="*/ 80769 w 169625"/>
                  <a:gd name="connsiteY35" fmla="*/ 54925 h 215868"/>
                  <a:gd name="connsiteX36" fmla="*/ 80597 w 169625"/>
                  <a:gd name="connsiteY36" fmla="*/ 54925 h 215868"/>
                  <a:gd name="connsiteX37" fmla="*/ 67920 w 169625"/>
                  <a:gd name="connsiteY37" fmla="*/ 41447 h 215868"/>
                  <a:gd name="connsiteX38" fmla="*/ 46431 w 169625"/>
                  <a:gd name="connsiteY38" fmla="*/ 33427 h 215868"/>
                  <a:gd name="connsiteX39" fmla="*/ 142 w 169625"/>
                  <a:gd name="connsiteY39" fmla="*/ 72750 h 215868"/>
                  <a:gd name="connsiteX40" fmla="*/ 10808 w 169625"/>
                  <a:gd name="connsiteY40" fmla="*/ 104722 h 215868"/>
                  <a:gd name="connsiteX41" fmla="*/ 24829 w 169625"/>
                  <a:gd name="connsiteY41" fmla="*/ 126572 h 215868"/>
                  <a:gd name="connsiteX42" fmla="*/ 48079 w 169625"/>
                  <a:gd name="connsiteY42" fmla="*/ 173797 h 215868"/>
                  <a:gd name="connsiteX43" fmla="*/ 48755 w 169625"/>
                  <a:gd name="connsiteY43" fmla="*/ 175797 h 215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9625" h="215868">
                    <a:moveTo>
                      <a:pt x="48755" y="175797"/>
                    </a:moveTo>
                    <a:cubicBezTo>
                      <a:pt x="50127" y="181169"/>
                      <a:pt x="54213" y="196476"/>
                      <a:pt x="61138" y="215869"/>
                    </a:cubicBezTo>
                    <a:cubicBezTo>
                      <a:pt x="65781" y="210554"/>
                      <a:pt x="70791" y="205570"/>
                      <a:pt x="76130" y="200953"/>
                    </a:cubicBezTo>
                    <a:cubicBezTo>
                      <a:pt x="70930" y="185417"/>
                      <a:pt x="68701" y="176502"/>
                      <a:pt x="67853" y="172978"/>
                    </a:cubicBezTo>
                    <a:cubicBezTo>
                      <a:pt x="67500" y="171486"/>
                      <a:pt x="67021" y="170027"/>
                      <a:pt x="66424" y="168615"/>
                    </a:cubicBezTo>
                    <a:cubicBezTo>
                      <a:pt x="59370" y="150640"/>
                      <a:pt x="50875" y="133263"/>
                      <a:pt x="41021" y="116657"/>
                    </a:cubicBezTo>
                    <a:cubicBezTo>
                      <a:pt x="31382" y="100931"/>
                      <a:pt x="27191" y="94959"/>
                      <a:pt x="25848" y="93120"/>
                    </a:cubicBezTo>
                    <a:cubicBezTo>
                      <a:pt x="25638" y="92854"/>
                      <a:pt x="25429" y="92587"/>
                      <a:pt x="25200" y="92339"/>
                    </a:cubicBezTo>
                    <a:cubicBezTo>
                      <a:pt x="16330" y="82629"/>
                      <a:pt x="17011" y="67568"/>
                      <a:pt x="26721" y="58698"/>
                    </a:cubicBezTo>
                    <a:cubicBezTo>
                      <a:pt x="29880" y="55813"/>
                      <a:pt x="33756" y="53831"/>
                      <a:pt x="37945" y="52963"/>
                    </a:cubicBezTo>
                    <a:cubicBezTo>
                      <a:pt x="39559" y="52630"/>
                      <a:pt x="41202" y="52462"/>
                      <a:pt x="42850" y="52458"/>
                    </a:cubicBezTo>
                    <a:cubicBezTo>
                      <a:pt x="47470" y="52462"/>
                      <a:pt x="51986" y="53820"/>
                      <a:pt x="55842" y="56363"/>
                    </a:cubicBezTo>
                    <a:cubicBezTo>
                      <a:pt x="59652" y="58821"/>
                      <a:pt x="62329" y="60602"/>
                      <a:pt x="78616" y="86843"/>
                    </a:cubicBezTo>
                    <a:cubicBezTo>
                      <a:pt x="81393" y="91311"/>
                      <a:pt x="87266" y="92682"/>
                      <a:pt x="91734" y="89905"/>
                    </a:cubicBezTo>
                    <a:cubicBezTo>
                      <a:pt x="94235" y="88350"/>
                      <a:pt x="95877" y="85725"/>
                      <a:pt x="96180" y="82795"/>
                    </a:cubicBezTo>
                    <a:cubicBezTo>
                      <a:pt x="96523" y="79452"/>
                      <a:pt x="96914" y="76128"/>
                      <a:pt x="97371" y="72718"/>
                    </a:cubicBezTo>
                    <a:cubicBezTo>
                      <a:pt x="101819" y="40723"/>
                      <a:pt x="103800" y="34903"/>
                      <a:pt x="106010" y="31236"/>
                    </a:cubicBezTo>
                    <a:cubicBezTo>
                      <a:pt x="112380" y="19730"/>
                      <a:pt x="126871" y="15567"/>
                      <a:pt x="138376" y="21936"/>
                    </a:cubicBezTo>
                    <a:cubicBezTo>
                      <a:pt x="148549" y="27567"/>
                      <a:pt x="153167" y="39721"/>
                      <a:pt x="149301" y="50686"/>
                    </a:cubicBezTo>
                    <a:cubicBezTo>
                      <a:pt x="149187" y="51020"/>
                      <a:pt x="148587" y="53668"/>
                      <a:pt x="148235" y="55601"/>
                    </a:cubicBezTo>
                    <a:cubicBezTo>
                      <a:pt x="147473" y="59716"/>
                      <a:pt x="146263" y="67031"/>
                      <a:pt x="144558" y="79271"/>
                    </a:cubicBezTo>
                    <a:cubicBezTo>
                      <a:pt x="142169" y="98509"/>
                      <a:pt x="141347" y="117908"/>
                      <a:pt x="142100" y="137278"/>
                    </a:cubicBezTo>
                    <a:cubicBezTo>
                      <a:pt x="142158" y="138345"/>
                      <a:pt x="142177" y="139850"/>
                      <a:pt x="142205" y="141583"/>
                    </a:cubicBezTo>
                    <a:cubicBezTo>
                      <a:pt x="142099" y="147283"/>
                      <a:pt x="142491" y="152982"/>
                      <a:pt x="143377" y="158614"/>
                    </a:cubicBezTo>
                    <a:cubicBezTo>
                      <a:pt x="143958" y="161348"/>
                      <a:pt x="145034" y="165872"/>
                      <a:pt x="146844" y="171949"/>
                    </a:cubicBezTo>
                    <a:lnTo>
                      <a:pt x="146949" y="171949"/>
                    </a:lnTo>
                    <a:cubicBezTo>
                      <a:pt x="154226" y="170920"/>
                      <a:pt x="160550" y="170197"/>
                      <a:pt x="166075" y="169673"/>
                    </a:cubicBezTo>
                    <a:cubicBezTo>
                      <a:pt x="163894" y="162719"/>
                      <a:pt x="162627" y="157547"/>
                      <a:pt x="162017" y="154680"/>
                    </a:cubicBezTo>
                    <a:cubicBezTo>
                      <a:pt x="161431" y="150261"/>
                      <a:pt x="161173" y="145803"/>
                      <a:pt x="161246" y="141345"/>
                    </a:cubicBezTo>
                    <a:cubicBezTo>
                      <a:pt x="161246" y="139326"/>
                      <a:pt x="161246" y="137535"/>
                      <a:pt x="161131" y="136307"/>
                    </a:cubicBezTo>
                    <a:cubicBezTo>
                      <a:pt x="160420" y="118142"/>
                      <a:pt x="161185" y="99950"/>
                      <a:pt x="163417" y="81909"/>
                    </a:cubicBezTo>
                    <a:cubicBezTo>
                      <a:pt x="165713" y="65422"/>
                      <a:pt x="167037" y="58525"/>
                      <a:pt x="167513" y="56306"/>
                    </a:cubicBezTo>
                    <a:cubicBezTo>
                      <a:pt x="174847" y="33704"/>
                      <a:pt x="162472" y="9436"/>
                      <a:pt x="139870" y="2102"/>
                    </a:cubicBezTo>
                    <a:cubicBezTo>
                      <a:pt x="138624" y="1697"/>
                      <a:pt x="137359" y="1351"/>
                      <a:pt x="136081" y="1061"/>
                    </a:cubicBezTo>
                    <a:cubicBezTo>
                      <a:pt x="118473" y="-2946"/>
                      <a:pt x="100256" y="4623"/>
                      <a:pt x="90675" y="19930"/>
                    </a:cubicBezTo>
                    <a:cubicBezTo>
                      <a:pt x="86598" y="26236"/>
                      <a:pt x="84360" y="31836"/>
                      <a:pt x="80769" y="54925"/>
                    </a:cubicBezTo>
                    <a:cubicBezTo>
                      <a:pt x="80769" y="55049"/>
                      <a:pt x="80664" y="55068"/>
                      <a:pt x="80597" y="54925"/>
                    </a:cubicBezTo>
                    <a:cubicBezTo>
                      <a:pt x="77239" y="49688"/>
                      <a:pt x="72941" y="45119"/>
                      <a:pt x="67920" y="41447"/>
                    </a:cubicBezTo>
                    <a:cubicBezTo>
                      <a:pt x="61624" y="36862"/>
                      <a:pt x="54192" y="34088"/>
                      <a:pt x="46431" y="33427"/>
                    </a:cubicBezTo>
                    <a:cubicBezTo>
                      <a:pt x="22790" y="31503"/>
                      <a:pt x="2065" y="49109"/>
                      <a:pt x="142" y="72750"/>
                    </a:cubicBezTo>
                    <a:cubicBezTo>
                      <a:pt x="-808" y="84415"/>
                      <a:pt x="3045" y="95963"/>
                      <a:pt x="10808" y="104722"/>
                    </a:cubicBezTo>
                    <a:cubicBezTo>
                      <a:pt x="12094" y="106512"/>
                      <a:pt x="16027" y="112199"/>
                      <a:pt x="24829" y="126572"/>
                    </a:cubicBezTo>
                    <a:cubicBezTo>
                      <a:pt x="33777" y="141695"/>
                      <a:pt x="41551" y="157483"/>
                      <a:pt x="48079" y="173797"/>
                    </a:cubicBezTo>
                    <a:cubicBezTo>
                      <a:pt x="48270" y="174521"/>
                      <a:pt x="48698" y="175654"/>
                      <a:pt x="48755" y="17579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C1CF1E33-E7DD-C5DD-DF88-B86FB224C580}"/>
                  </a:ext>
                </a:extLst>
              </p:cNvPr>
              <p:cNvSpPr/>
              <p:nvPr/>
            </p:nvSpPr>
            <p:spPr>
              <a:xfrm>
                <a:off x="3177040" y="3210173"/>
                <a:ext cx="572663" cy="781827"/>
              </a:xfrm>
              <a:custGeom>
                <a:avLst/>
                <a:gdLst>
                  <a:gd name="connsiteX0" fmla="*/ 552201 w 572663"/>
                  <a:gd name="connsiteY0" fmla="*/ 425119 h 781827"/>
                  <a:gd name="connsiteX1" fmla="*/ 468866 w 572663"/>
                  <a:gd name="connsiteY1" fmla="*/ 271214 h 781827"/>
                  <a:gd name="connsiteX2" fmla="*/ 448159 w 572663"/>
                  <a:gd name="connsiteY2" fmla="*/ 255021 h 781827"/>
                  <a:gd name="connsiteX3" fmla="*/ 432300 w 572663"/>
                  <a:gd name="connsiteY3" fmla="*/ 267404 h 781827"/>
                  <a:gd name="connsiteX4" fmla="*/ 455398 w 572663"/>
                  <a:gd name="connsiteY4" fmla="*/ 284635 h 781827"/>
                  <a:gd name="connsiteX5" fmla="*/ 533998 w 572663"/>
                  <a:gd name="connsiteY5" fmla="*/ 430739 h 781827"/>
                  <a:gd name="connsiteX6" fmla="*/ 549514 w 572663"/>
                  <a:gd name="connsiteY6" fmla="*/ 622753 h 781827"/>
                  <a:gd name="connsiteX7" fmla="*/ 491679 w 572663"/>
                  <a:gd name="connsiteY7" fmla="*/ 741530 h 781827"/>
                  <a:gd name="connsiteX8" fmla="*/ 320057 w 572663"/>
                  <a:gd name="connsiteY8" fmla="*/ 757408 h 781827"/>
                  <a:gd name="connsiteX9" fmla="*/ 148741 w 572663"/>
                  <a:gd name="connsiteY9" fmla="*/ 679875 h 781827"/>
                  <a:gd name="connsiteX10" fmla="*/ 107364 w 572663"/>
                  <a:gd name="connsiteY10" fmla="*/ 645851 h 781827"/>
                  <a:gd name="connsiteX11" fmla="*/ 53071 w 572663"/>
                  <a:gd name="connsiteY11" fmla="*/ 579071 h 781827"/>
                  <a:gd name="connsiteX12" fmla="*/ 19153 w 572663"/>
                  <a:gd name="connsiteY12" fmla="*/ 462447 h 781827"/>
                  <a:gd name="connsiteX13" fmla="*/ 62911 w 572663"/>
                  <a:gd name="connsiteY13" fmla="*/ 342842 h 781827"/>
                  <a:gd name="connsiteX14" fmla="*/ 127271 w 572663"/>
                  <a:gd name="connsiteY14" fmla="*/ 309552 h 781827"/>
                  <a:gd name="connsiteX15" fmla="*/ 163219 w 572663"/>
                  <a:gd name="connsiteY15" fmla="*/ 306342 h 781827"/>
                  <a:gd name="connsiteX16" fmla="*/ 172591 w 572663"/>
                  <a:gd name="connsiteY16" fmla="*/ 304532 h 781827"/>
                  <a:gd name="connsiteX17" fmla="*/ 176858 w 572663"/>
                  <a:gd name="connsiteY17" fmla="*/ 300894 h 781827"/>
                  <a:gd name="connsiteX18" fmla="*/ 176944 w 572663"/>
                  <a:gd name="connsiteY18" fmla="*/ 296131 h 781827"/>
                  <a:gd name="connsiteX19" fmla="*/ 177115 w 572663"/>
                  <a:gd name="connsiteY19" fmla="*/ 278824 h 781827"/>
                  <a:gd name="connsiteX20" fmla="*/ 185688 w 572663"/>
                  <a:gd name="connsiteY20" fmla="*/ 193728 h 781827"/>
                  <a:gd name="connsiteX21" fmla="*/ 227922 w 572663"/>
                  <a:gd name="connsiteY21" fmla="*/ 117671 h 781827"/>
                  <a:gd name="connsiteX22" fmla="*/ 231732 w 572663"/>
                  <a:gd name="connsiteY22" fmla="*/ 113728 h 781827"/>
                  <a:gd name="connsiteX23" fmla="*/ 230246 w 572663"/>
                  <a:gd name="connsiteY23" fmla="*/ 108479 h 781827"/>
                  <a:gd name="connsiteX24" fmla="*/ 225541 w 572663"/>
                  <a:gd name="connsiteY24" fmla="*/ 89648 h 781827"/>
                  <a:gd name="connsiteX25" fmla="*/ 219826 w 572663"/>
                  <a:gd name="connsiteY25" fmla="*/ 50367 h 781827"/>
                  <a:gd name="connsiteX26" fmla="*/ 236978 w 572663"/>
                  <a:gd name="connsiteY26" fmla="*/ 39688 h 781827"/>
                  <a:gd name="connsiteX27" fmla="*/ 248029 w 572663"/>
                  <a:gd name="connsiteY27" fmla="*/ 53625 h 781827"/>
                  <a:gd name="connsiteX28" fmla="*/ 248096 w 572663"/>
                  <a:gd name="connsiteY28" fmla="*/ 54701 h 781827"/>
                  <a:gd name="connsiteX29" fmla="*/ 253325 w 572663"/>
                  <a:gd name="connsiteY29" fmla="*/ 82686 h 781827"/>
                  <a:gd name="connsiteX30" fmla="*/ 255811 w 572663"/>
                  <a:gd name="connsiteY30" fmla="*/ 94430 h 781827"/>
                  <a:gd name="connsiteX31" fmla="*/ 266679 w 572663"/>
                  <a:gd name="connsiteY31" fmla="*/ 89334 h 781827"/>
                  <a:gd name="connsiteX32" fmla="*/ 268832 w 572663"/>
                  <a:gd name="connsiteY32" fmla="*/ 88429 h 781827"/>
                  <a:gd name="connsiteX33" fmla="*/ 276452 w 572663"/>
                  <a:gd name="connsiteY33" fmla="*/ 85210 h 781827"/>
                  <a:gd name="connsiteX34" fmla="*/ 276204 w 572663"/>
                  <a:gd name="connsiteY34" fmla="*/ 78647 h 781827"/>
                  <a:gd name="connsiteX35" fmla="*/ 275985 w 572663"/>
                  <a:gd name="connsiteY35" fmla="*/ 66407 h 781827"/>
                  <a:gd name="connsiteX36" fmla="*/ 278842 w 572663"/>
                  <a:gd name="connsiteY36" fmla="*/ 26821 h 781827"/>
                  <a:gd name="connsiteX37" fmla="*/ 297908 w 572663"/>
                  <a:gd name="connsiteY37" fmla="*/ 20130 h 781827"/>
                  <a:gd name="connsiteX38" fmla="*/ 305674 w 572663"/>
                  <a:gd name="connsiteY38" fmla="*/ 36080 h 781827"/>
                  <a:gd name="connsiteX39" fmla="*/ 305503 w 572663"/>
                  <a:gd name="connsiteY39" fmla="*/ 37089 h 781827"/>
                  <a:gd name="connsiteX40" fmla="*/ 304550 w 572663"/>
                  <a:gd name="connsiteY40" fmla="*/ 66617 h 781827"/>
                  <a:gd name="connsiteX41" fmla="*/ 304598 w 572663"/>
                  <a:gd name="connsiteY41" fmla="*/ 69332 h 781827"/>
                  <a:gd name="connsiteX42" fmla="*/ 305141 w 572663"/>
                  <a:gd name="connsiteY42" fmla="*/ 79514 h 781827"/>
                  <a:gd name="connsiteX43" fmla="*/ 323515 w 572663"/>
                  <a:gd name="connsiteY43" fmla="*/ 80895 h 781827"/>
                  <a:gd name="connsiteX44" fmla="*/ 326239 w 572663"/>
                  <a:gd name="connsiteY44" fmla="*/ 70227 h 781827"/>
                  <a:gd name="connsiteX45" fmla="*/ 328430 w 572663"/>
                  <a:gd name="connsiteY45" fmla="*/ 62016 h 781827"/>
                  <a:gd name="connsiteX46" fmla="*/ 342327 w 572663"/>
                  <a:gd name="connsiteY46" fmla="*/ 24821 h 781827"/>
                  <a:gd name="connsiteX47" fmla="*/ 362508 w 572663"/>
                  <a:gd name="connsiteY47" fmla="*/ 23833 h 781827"/>
                  <a:gd name="connsiteX48" fmla="*/ 365453 w 572663"/>
                  <a:gd name="connsiteY48" fmla="*/ 41261 h 781827"/>
                  <a:gd name="connsiteX49" fmla="*/ 364996 w 572663"/>
                  <a:gd name="connsiteY49" fmla="*/ 42214 h 781827"/>
                  <a:gd name="connsiteX50" fmla="*/ 355795 w 572663"/>
                  <a:gd name="connsiteY50" fmla="*/ 70246 h 781827"/>
                  <a:gd name="connsiteX51" fmla="*/ 351928 w 572663"/>
                  <a:gd name="connsiteY51" fmla="*/ 84657 h 781827"/>
                  <a:gd name="connsiteX52" fmla="*/ 350404 w 572663"/>
                  <a:gd name="connsiteY52" fmla="*/ 91029 h 781827"/>
                  <a:gd name="connsiteX53" fmla="*/ 355805 w 572663"/>
                  <a:gd name="connsiteY53" fmla="*/ 94735 h 781827"/>
                  <a:gd name="connsiteX54" fmla="*/ 366539 w 572663"/>
                  <a:gd name="connsiteY54" fmla="*/ 103517 h 781827"/>
                  <a:gd name="connsiteX55" fmla="*/ 383541 w 572663"/>
                  <a:gd name="connsiteY55" fmla="*/ 93515 h 781827"/>
                  <a:gd name="connsiteX56" fmla="*/ 371997 w 572663"/>
                  <a:gd name="connsiteY56" fmla="*/ 83038 h 781827"/>
                  <a:gd name="connsiteX57" fmla="*/ 374035 w 572663"/>
                  <a:gd name="connsiteY57" fmla="*/ 75770 h 781827"/>
                  <a:gd name="connsiteX58" fmla="*/ 382446 w 572663"/>
                  <a:gd name="connsiteY58" fmla="*/ 49920 h 781827"/>
                  <a:gd name="connsiteX59" fmla="*/ 368446 w 572663"/>
                  <a:gd name="connsiteY59" fmla="*/ 4900 h 781827"/>
                  <a:gd name="connsiteX60" fmla="*/ 328211 w 572663"/>
                  <a:gd name="connsiteY60" fmla="*/ 12048 h 781827"/>
                  <a:gd name="connsiteX61" fmla="*/ 322572 w 572663"/>
                  <a:gd name="connsiteY61" fmla="*/ 20478 h 781827"/>
                  <a:gd name="connsiteX62" fmla="*/ 278617 w 572663"/>
                  <a:gd name="connsiteY62" fmla="*/ 2660 h 781827"/>
                  <a:gd name="connsiteX63" fmla="*/ 258240 w 572663"/>
                  <a:gd name="connsiteY63" fmla="*/ 31060 h 781827"/>
                  <a:gd name="connsiteX64" fmla="*/ 211131 w 572663"/>
                  <a:gd name="connsiteY64" fmla="*/ 29186 h 781827"/>
                  <a:gd name="connsiteX65" fmla="*/ 201299 w 572663"/>
                  <a:gd name="connsiteY65" fmla="*/ 46033 h 781827"/>
                  <a:gd name="connsiteX66" fmla="*/ 207014 w 572663"/>
                  <a:gd name="connsiteY66" fmla="*/ 93658 h 781827"/>
                  <a:gd name="connsiteX67" fmla="*/ 210586 w 572663"/>
                  <a:gd name="connsiteY67" fmla="*/ 108489 h 781827"/>
                  <a:gd name="connsiteX68" fmla="*/ 167429 w 572663"/>
                  <a:gd name="connsiteY68" fmla="*/ 188737 h 781827"/>
                  <a:gd name="connsiteX69" fmla="*/ 158218 w 572663"/>
                  <a:gd name="connsiteY69" fmla="*/ 278729 h 781827"/>
                  <a:gd name="connsiteX70" fmla="*/ 158151 w 572663"/>
                  <a:gd name="connsiteY70" fmla="*/ 287483 h 781827"/>
                  <a:gd name="connsiteX71" fmla="*/ 124747 w 572663"/>
                  <a:gd name="connsiteY71" fmla="*/ 290740 h 781827"/>
                  <a:gd name="connsiteX72" fmla="*/ 48604 w 572663"/>
                  <a:gd name="connsiteY72" fmla="*/ 330488 h 781827"/>
                  <a:gd name="connsiteX73" fmla="*/ 274 w 572663"/>
                  <a:gd name="connsiteY73" fmla="*/ 461704 h 781827"/>
                  <a:gd name="connsiteX74" fmla="*/ 37727 w 572663"/>
                  <a:gd name="connsiteY74" fmla="*/ 590301 h 781827"/>
                  <a:gd name="connsiteX75" fmla="*/ 78503 w 572663"/>
                  <a:gd name="connsiteY75" fmla="*/ 642260 h 781827"/>
                  <a:gd name="connsiteX76" fmla="*/ 94162 w 572663"/>
                  <a:gd name="connsiteY76" fmla="*/ 659558 h 781827"/>
                  <a:gd name="connsiteX77" fmla="*/ 137263 w 572663"/>
                  <a:gd name="connsiteY77" fmla="*/ 695076 h 781827"/>
                  <a:gd name="connsiteX78" fmla="*/ 316419 w 572663"/>
                  <a:gd name="connsiteY78" fmla="*/ 776106 h 781827"/>
                  <a:gd name="connsiteX79" fmla="*/ 380960 w 572663"/>
                  <a:gd name="connsiteY79" fmla="*/ 781821 h 781827"/>
                  <a:gd name="connsiteX80" fmla="*/ 502432 w 572663"/>
                  <a:gd name="connsiteY80" fmla="*/ 757237 h 781827"/>
                  <a:gd name="connsiteX81" fmla="*/ 568422 w 572663"/>
                  <a:gd name="connsiteY81" fmla="*/ 625172 h 781827"/>
                  <a:gd name="connsiteX82" fmla="*/ 552201 w 572663"/>
                  <a:gd name="connsiteY82" fmla="*/ 425119 h 781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</a:cxnLst>
                <a:rect l="l" t="t" r="r" b="b"/>
                <a:pathLst>
                  <a:path w="572663" h="781827">
                    <a:moveTo>
                      <a:pt x="552201" y="425119"/>
                    </a:moveTo>
                    <a:cubicBezTo>
                      <a:pt x="529169" y="350652"/>
                      <a:pt x="488869" y="291216"/>
                      <a:pt x="468866" y="271214"/>
                    </a:cubicBezTo>
                    <a:cubicBezTo>
                      <a:pt x="462490" y="265175"/>
                      <a:pt x="455557" y="259753"/>
                      <a:pt x="448159" y="255021"/>
                    </a:cubicBezTo>
                    <a:cubicBezTo>
                      <a:pt x="442882" y="258768"/>
                      <a:pt x="437596" y="262896"/>
                      <a:pt x="432300" y="267404"/>
                    </a:cubicBezTo>
                    <a:cubicBezTo>
                      <a:pt x="440574" y="272333"/>
                      <a:pt x="448315" y="278107"/>
                      <a:pt x="455398" y="284635"/>
                    </a:cubicBezTo>
                    <a:cubicBezTo>
                      <a:pt x="471190" y="300427"/>
                      <a:pt x="511167" y="356910"/>
                      <a:pt x="533998" y="430739"/>
                    </a:cubicBezTo>
                    <a:cubicBezTo>
                      <a:pt x="552969" y="492873"/>
                      <a:pt x="558262" y="558378"/>
                      <a:pt x="549514" y="622753"/>
                    </a:cubicBezTo>
                    <a:cubicBezTo>
                      <a:pt x="544238" y="663711"/>
                      <a:pt x="518377" y="723261"/>
                      <a:pt x="491679" y="741530"/>
                    </a:cubicBezTo>
                    <a:cubicBezTo>
                      <a:pt x="463323" y="760923"/>
                      <a:pt x="378331" y="768781"/>
                      <a:pt x="320057" y="757408"/>
                    </a:cubicBezTo>
                    <a:cubicBezTo>
                      <a:pt x="258336" y="743297"/>
                      <a:pt x="200077" y="716931"/>
                      <a:pt x="148741" y="679875"/>
                    </a:cubicBezTo>
                    <a:cubicBezTo>
                      <a:pt x="134336" y="669299"/>
                      <a:pt x="120524" y="657940"/>
                      <a:pt x="107364" y="645851"/>
                    </a:cubicBezTo>
                    <a:cubicBezTo>
                      <a:pt x="87797" y="624828"/>
                      <a:pt x="69658" y="602518"/>
                      <a:pt x="53071" y="579071"/>
                    </a:cubicBezTo>
                    <a:cubicBezTo>
                      <a:pt x="28925" y="545140"/>
                      <a:pt x="16971" y="504036"/>
                      <a:pt x="19153" y="462447"/>
                    </a:cubicBezTo>
                    <a:cubicBezTo>
                      <a:pt x="21858" y="397858"/>
                      <a:pt x="45423" y="363244"/>
                      <a:pt x="62911" y="342842"/>
                    </a:cubicBezTo>
                    <a:cubicBezTo>
                      <a:pt x="81008" y="321773"/>
                      <a:pt x="96010" y="313991"/>
                      <a:pt x="127271" y="309552"/>
                    </a:cubicBezTo>
                    <a:cubicBezTo>
                      <a:pt x="139177" y="307753"/>
                      <a:pt x="151182" y="306681"/>
                      <a:pt x="163219" y="306342"/>
                    </a:cubicBezTo>
                    <a:cubicBezTo>
                      <a:pt x="166459" y="307047"/>
                      <a:pt x="169846" y="306393"/>
                      <a:pt x="172591" y="304532"/>
                    </a:cubicBezTo>
                    <a:lnTo>
                      <a:pt x="176858" y="300894"/>
                    </a:lnTo>
                    <a:lnTo>
                      <a:pt x="176944" y="296131"/>
                    </a:lnTo>
                    <a:cubicBezTo>
                      <a:pt x="177039" y="290254"/>
                      <a:pt x="177077" y="284501"/>
                      <a:pt x="177115" y="278824"/>
                    </a:cubicBezTo>
                    <a:cubicBezTo>
                      <a:pt x="176073" y="250201"/>
                      <a:pt x="178957" y="221569"/>
                      <a:pt x="185688" y="193728"/>
                    </a:cubicBezTo>
                    <a:cubicBezTo>
                      <a:pt x="193206" y="165252"/>
                      <a:pt x="207724" y="139107"/>
                      <a:pt x="227922" y="117671"/>
                    </a:cubicBezTo>
                    <a:lnTo>
                      <a:pt x="231732" y="113728"/>
                    </a:lnTo>
                    <a:lnTo>
                      <a:pt x="230246" y="108479"/>
                    </a:lnTo>
                    <a:cubicBezTo>
                      <a:pt x="228408" y="101983"/>
                      <a:pt x="226826" y="95649"/>
                      <a:pt x="225541" y="89648"/>
                    </a:cubicBezTo>
                    <a:cubicBezTo>
                      <a:pt x="218406" y="56216"/>
                      <a:pt x="219102" y="53244"/>
                      <a:pt x="219826" y="50367"/>
                    </a:cubicBezTo>
                    <a:cubicBezTo>
                      <a:pt x="221613" y="42682"/>
                      <a:pt x="229292" y="37900"/>
                      <a:pt x="236978" y="39688"/>
                    </a:cubicBezTo>
                    <a:cubicBezTo>
                      <a:pt x="243457" y="41195"/>
                      <a:pt x="248039" y="46973"/>
                      <a:pt x="248029" y="53625"/>
                    </a:cubicBezTo>
                    <a:lnTo>
                      <a:pt x="248096" y="54701"/>
                    </a:lnTo>
                    <a:cubicBezTo>
                      <a:pt x="248343" y="56892"/>
                      <a:pt x="249363" y="63978"/>
                      <a:pt x="253325" y="82686"/>
                    </a:cubicBezTo>
                    <a:lnTo>
                      <a:pt x="255811" y="94430"/>
                    </a:lnTo>
                    <a:lnTo>
                      <a:pt x="266679" y="89334"/>
                    </a:lnTo>
                    <a:cubicBezTo>
                      <a:pt x="267384" y="89001"/>
                      <a:pt x="268108" y="88715"/>
                      <a:pt x="268832" y="88429"/>
                    </a:cubicBezTo>
                    <a:lnTo>
                      <a:pt x="276452" y="85210"/>
                    </a:lnTo>
                    <a:lnTo>
                      <a:pt x="276204" y="78647"/>
                    </a:lnTo>
                    <a:cubicBezTo>
                      <a:pt x="276061" y="74608"/>
                      <a:pt x="275956" y="70532"/>
                      <a:pt x="275985" y="66407"/>
                    </a:cubicBezTo>
                    <a:cubicBezTo>
                      <a:pt x="276204" y="32232"/>
                      <a:pt x="277538" y="29488"/>
                      <a:pt x="278842" y="26821"/>
                    </a:cubicBezTo>
                    <a:cubicBezTo>
                      <a:pt x="282259" y="19709"/>
                      <a:pt x="290795" y="16713"/>
                      <a:pt x="297908" y="20130"/>
                    </a:cubicBezTo>
                    <a:cubicBezTo>
                      <a:pt x="303884" y="23001"/>
                      <a:pt x="307099" y="29606"/>
                      <a:pt x="305674" y="36080"/>
                    </a:cubicBezTo>
                    <a:lnTo>
                      <a:pt x="305503" y="37089"/>
                    </a:lnTo>
                    <a:cubicBezTo>
                      <a:pt x="305274" y="39271"/>
                      <a:pt x="304703" y="46519"/>
                      <a:pt x="304550" y="66617"/>
                    </a:cubicBezTo>
                    <a:cubicBezTo>
                      <a:pt x="304550" y="67569"/>
                      <a:pt x="304550" y="68427"/>
                      <a:pt x="304598" y="69332"/>
                    </a:cubicBezTo>
                    <a:lnTo>
                      <a:pt x="305141" y="79514"/>
                    </a:lnTo>
                    <a:lnTo>
                      <a:pt x="323515" y="80895"/>
                    </a:lnTo>
                    <a:lnTo>
                      <a:pt x="326239" y="70227"/>
                    </a:lnTo>
                    <a:cubicBezTo>
                      <a:pt x="326925" y="67493"/>
                      <a:pt x="327620" y="64760"/>
                      <a:pt x="328430" y="62016"/>
                    </a:cubicBezTo>
                    <a:cubicBezTo>
                      <a:pt x="338298" y="29269"/>
                      <a:pt x="340345" y="27002"/>
                      <a:pt x="342327" y="24821"/>
                    </a:cubicBezTo>
                    <a:cubicBezTo>
                      <a:pt x="347626" y="18975"/>
                      <a:pt x="356662" y="18533"/>
                      <a:pt x="362508" y="23833"/>
                    </a:cubicBezTo>
                    <a:cubicBezTo>
                      <a:pt x="367396" y="28265"/>
                      <a:pt x="368614" y="35469"/>
                      <a:pt x="365453" y="41261"/>
                    </a:cubicBezTo>
                    <a:lnTo>
                      <a:pt x="364996" y="42214"/>
                    </a:lnTo>
                    <a:cubicBezTo>
                      <a:pt x="364148" y="44290"/>
                      <a:pt x="361539" y="51167"/>
                      <a:pt x="355795" y="70246"/>
                    </a:cubicBezTo>
                    <a:cubicBezTo>
                      <a:pt x="354357" y="75008"/>
                      <a:pt x="353080" y="79885"/>
                      <a:pt x="351928" y="84657"/>
                    </a:cubicBezTo>
                    <a:lnTo>
                      <a:pt x="350404" y="91029"/>
                    </a:lnTo>
                    <a:lnTo>
                      <a:pt x="355805" y="94735"/>
                    </a:lnTo>
                    <a:cubicBezTo>
                      <a:pt x="359595" y="97392"/>
                      <a:pt x="363184" y="100328"/>
                      <a:pt x="366539" y="103517"/>
                    </a:cubicBezTo>
                    <a:cubicBezTo>
                      <a:pt x="372140" y="100005"/>
                      <a:pt x="377807" y="96671"/>
                      <a:pt x="383541" y="93515"/>
                    </a:cubicBezTo>
                    <a:cubicBezTo>
                      <a:pt x="379933" y="89767"/>
                      <a:pt x="376077" y="86267"/>
                      <a:pt x="371997" y="83038"/>
                    </a:cubicBezTo>
                    <a:cubicBezTo>
                      <a:pt x="372635" y="80609"/>
                      <a:pt x="373311" y="78180"/>
                      <a:pt x="374035" y="75770"/>
                    </a:cubicBezTo>
                    <a:cubicBezTo>
                      <a:pt x="379303" y="58292"/>
                      <a:pt x="381732" y="51729"/>
                      <a:pt x="382446" y="49920"/>
                    </a:cubicBezTo>
                    <a:cubicBezTo>
                      <a:pt x="391012" y="33621"/>
                      <a:pt x="384743" y="13466"/>
                      <a:pt x="368446" y="4900"/>
                    </a:cubicBezTo>
                    <a:cubicBezTo>
                      <a:pt x="354975" y="-2180"/>
                      <a:pt x="338418" y="761"/>
                      <a:pt x="328211" y="12048"/>
                    </a:cubicBezTo>
                    <a:cubicBezTo>
                      <a:pt x="325875" y="14525"/>
                      <a:pt x="323969" y="17374"/>
                      <a:pt x="322572" y="20478"/>
                    </a:cubicBezTo>
                    <a:cubicBezTo>
                      <a:pt x="315355" y="3420"/>
                      <a:pt x="295675" y="-4558"/>
                      <a:pt x="278617" y="2660"/>
                    </a:cubicBezTo>
                    <a:cubicBezTo>
                      <a:pt x="267038" y="7559"/>
                      <a:pt x="259171" y="18522"/>
                      <a:pt x="258240" y="31060"/>
                    </a:cubicBezTo>
                    <a:cubicBezTo>
                      <a:pt x="245749" y="17534"/>
                      <a:pt x="224657" y="16695"/>
                      <a:pt x="211131" y="29186"/>
                    </a:cubicBezTo>
                    <a:cubicBezTo>
                      <a:pt x="206248" y="33697"/>
                      <a:pt x="202823" y="39563"/>
                      <a:pt x="201299" y="46033"/>
                    </a:cubicBezTo>
                    <a:cubicBezTo>
                      <a:pt x="199699" y="52806"/>
                      <a:pt x="199271" y="57654"/>
                      <a:pt x="207014" y="93658"/>
                    </a:cubicBezTo>
                    <a:cubicBezTo>
                      <a:pt x="208034" y="98421"/>
                      <a:pt x="209234" y="103421"/>
                      <a:pt x="210586" y="108489"/>
                    </a:cubicBezTo>
                    <a:cubicBezTo>
                      <a:pt x="190126" y="131496"/>
                      <a:pt x="175344" y="158982"/>
                      <a:pt x="167429" y="188737"/>
                    </a:cubicBezTo>
                    <a:cubicBezTo>
                      <a:pt x="160225" y="218166"/>
                      <a:pt x="157124" y="248450"/>
                      <a:pt x="158218" y="278729"/>
                    </a:cubicBezTo>
                    <a:cubicBezTo>
                      <a:pt x="158218" y="281625"/>
                      <a:pt x="158196" y="284542"/>
                      <a:pt x="158151" y="287483"/>
                    </a:cubicBezTo>
                    <a:cubicBezTo>
                      <a:pt x="151608" y="287759"/>
                      <a:pt x="140225" y="288540"/>
                      <a:pt x="124747" y="290740"/>
                    </a:cubicBezTo>
                    <a:cubicBezTo>
                      <a:pt x="88933" y="295826"/>
                      <a:pt x="69712" y="305856"/>
                      <a:pt x="48604" y="330488"/>
                    </a:cubicBezTo>
                    <a:cubicBezTo>
                      <a:pt x="29268" y="353053"/>
                      <a:pt x="3218" y="391200"/>
                      <a:pt x="274" y="461704"/>
                    </a:cubicBezTo>
                    <a:cubicBezTo>
                      <a:pt x="-2109" y="507568"/>
                      <a:pt x="11090" y="552889"/>
                      <a:pt x="37727" y="590301"/>
                    </a:cubicBezTo>
                    <a:cubicBezTo>
                      <a:pt x="55443" y="614590"/>
                      <a:pt x="69673" y="631964"/>
                      <a:pt x="78503" y="642260"/>
                    </a:cubicBezTo>
                    <a:cubicBezTo>
                      <a:pt x="83384" y="648324"/>
                      <a:pt x="88612" y="654100"/>
                      <a:pt x="94162" y="659558"/>
                    </a:cubicBezTo>
                    <a:cubicBezTo>
                      <a:pt x="107865" y="672180"/>
                      <a:pt x="122254" y="684038"/>
                      <a:pt x="137263" y="695076"/>
                    </a:cubicBezTo>
                    <a:cubicBezTo>
                      <a:pt x="190952" y="733812"/>
                      <a:pt x="251876" y="761367"/>
                      <a:pt x="316419" y="776106"/>
                    </a:cubicBezTo>
                    <a:cubicBezTo>
                      <a:pt x="337703" y="780044"/>
                      <a:pt x="359314" y="781958"/>
                      <a:pt x="380960" y="781821"/>
                    </a:cubicBezTo>
                    <a:cubicBezTo>
                      <a:pt x="430490" y="781821"/>
                      <a:pt x="479772" y="772734"/>
                      <a:pt x="502432" y="757237"/>
                    </a:cubicBezTo>
                    <a:cubicBezTo>
                      <a:pt x="534551" y="735253"/>
                      <a:pt x="562487" y="671207"/>
                      <a:pt x="568422" y="625172"/>
                    </a:cubicBezTo>
                    <a:cubicBezTo>
                      <a:pt x="577501" y="558098"/>
                      <a:pt x="571967" y="489855"/>
                      <a:pt x="552201" y="425119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EEF18A0-F4EE-CB2D-6E4D-CE3CF9B5F6DA}"/>
                  </a:ext>
                </a:extLst>
              </p:cNvPr>
              <p:cNvSpPr/>
              <p:nvPr/>
            </p:nvSpPr>
            <p:spPr>
              <a:xfrm>
                <a:off x="3430392" y="3293388"/>
                <a:ext cx="280464" cy="248330"/>
              </a:xfrm>
              <a:custGeom>
                <a:avLst/>
                <a:gdLst>
                  <a:gd name="connsiteX0" fmla="*/ 122931 w 280464"/>
                  <a:gd name="connsiteY0" fmla="*/ 248330 h 248330"/>
                  <a:gd name="connsiteX1" fmla="*/ 120769 w 280464"/>
                  <a:gd name="connsiteY1" fmla="*/ 248083 h 248330"/>
                  <a:gd name="connsiteX2" fmla="*/ 113633 w 280464"/>
                  <a:gd name="connsiteY2" fmla="*/ 236657 h 248330"/>
                  <a:gd name="connsiteX3" fmla="*/ 113634 w 280464"/>
                  <a:gd name="connsiteY3" fmla="*/ 236653 h 248330"/>
                  <a:gd name="connsiteX4" fmla="*/ 149334 w 280464"/>
                  <a:gd name="connsiteY4" fmla="*/ 159405 h 248330"/>
                  <a:gd name="connsiteX5" fmla="*/ 229144 w 280464"/>
                  <a:gd name="connsiteY5" fmla="*/ 111780 h 248330"/>
                  <a:gd name="connsiteX6" fmla="*/ 258886 w 280464"/>
                  <a:gd name="connsiteY6" fmla="*/ 51349 h 248330"/>
                  <a:gd name="connsiteX7" fmla="*/ 198455 w 280464"/>
                  <a:gd name="connsiteY7" fmla="*/ 21607 h 248330"/>
                  <a:gd name="connsiteX8" fmla="*/ 86002 w 280464"/>
                  <a:gd name="connsiteY8" fmla="*/ 88282 h 248330"/>
                  <a:gd name="connsiteX9" fmla="*/ 18861 w 280464"/>
                  <a:gd name="connsiteY9" fmla="*/ 224261 h 248330"/>
                  <a:gd name="connsiteX10" fmla="*/ 7593 w 280464"/>
                  <a:gd name="connsiteY10" fmla="*/ 231652 h 248330"/>
                  <a:gd name="connsiteX11" fmla="*/ 201 w 280464"/>
                  <a:gd name="connsiteY11" fmla="*/ 220384 h 248330"/>
                  <a:gd name="connsiteX12" fmla="*/ 73334 w 280464"/>
                  <a:gd name="connsiteY12" fmla="*/ 74051 h 248330"/>
                  <a:gd name="connsiteX13" fmla="*/ 192282 w 280464"/>
                  <a:gd name="connsiteY13" fmla="*/ 3576 h 248330"/>
                  <a:gd name="connsiteX14" fmla="*/ 276888 w 280464"/>
                  <a:gd name="connsiteY14" fmla="*/ 45205 h 248330"/>
                  <a:gd name="connsiteX15" fmla="*/ 235259 w 280464"/>
                  <a:gd name="connsiteY15" fmla="*/ 129811 h 248330"/>
                  <a:gd name="connsiteX16" fmla="*/ 161974 w 280464"/>
                  <a:gd name="connsiteY16" fmla="*/ 173626 h 248330"/>
                  <a:gd name="connsiteX17" fmla="*/ 132170 w 280464"/>
                  <a:gd name="connsiteY17" fmla="*/ 240948 h 248330"/>
                  <a:gd name="connsiteX18" fmla="*/ 122931 w 280464"/>
                  <a:gd name="connsiteY18" fmla="*/ 248330 h 248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80464" h="248330">
                    <a:moveTo>
                      <a:pt x="122931" y="248330"/>
                    </a:moveTo>
                    <a:cubicBezTo>
                      <a:pt x="122203" y="248327"/>
                      <a:pt x="121478" y="248245"/>
                      <a:pt x="120769" y="248083"/>
                    </a:cubicBezTo>
                    <a:cubicBezTo>
                      <a:pt x="115643" y="246898"/>
                      <a:pt x="112449" y="241783"/>
                      <a:pt x="113633" y="236657"/>
                    </a:cubicBezTo>
                    <a:cubicBezTo>
                      <a:pt x="113633" y="236656"/>
                      <a:pt x="113634" y="236655"/>
                      <a:pt x="113634" y="236653"/>
                    </a:cubicBezTo>
                    <a:cubicBezTo>
                      <a:pt x="118597" y="215260"/>
                      <a:pt x="129827" y="176788"/>
                      <a:pt x="149334" y="159405"/>
                    </a:cubicBezTo>
                    <a:cubicBezTo>
                      <a:pt x="172320" y="138131"/>
                      <a:pt x="199507" y="121908"/>
                      <a:pt x="229144" y="111780"/>
                    </a:cubicBezTo>
                    <a:cubicBezTo>
                      <a:pt x="254044" y="103306"/>
                      <a:pt x="267360" y="76249"/>
                      <a:pt x="258886" y="51349"/>
                    </a:cubicBezTo>
                    <a:cubicBezTo>
                      <a:pt x="250411" y="26448"/>
                      <a:pt x="223355" y="13132"/>
                      <a:pt x="198455" y="21607"/>
                    </a:cubicBezTo>
                    <a:cubicBezTo>
                      <a:pt x="156776" y="35844"/>
                      <a:pt x="118490" y="58544"/>
                      <a:pt x="86002" y="88282"/>
                    </a:cubicBezTo>
                    <a:cubicBezTo>
                      <a:pt x="46578" y="123391"/>
                      <a:pt x="27728" y="181627"/>
                      <a:pt x="18861" y="224261"/>
                    </a:cubicBezTo>
                    <a:cubicBezTo>
                      <a:pt x="17790" y="229414"/>
                      <a:pt x="12746" y="232723"/>
                      <a:pt x="7593" y="231652"/>
                    </a:cubicBezTo>
                    <a:cubicBezTo>
                      <a:pt x="2440" y="230581"/>
                      <a:pt x="-869" y="225537"/>
                      <a:pt x="201" y="220384"/>
                    </a:cubicBezTo>
                    <a:cubicBezTo>
                      <a:pt x="9660" y="174921"/>
                      <a:pt x="30024" y="112628"/>
                      <a:pt x="73334" y="74051"/>
                    </a:cubicBezTo>
                    <a:cubicBezTo>
                      <a:pt x="107705" y="42616"/>
                      <a:pt x="148201" y="18622"/>
                      <a:pt x="192282" y="3576"/>
                    </a:cubicBezTo>
                    <a:cubicBezTo>
                      <a:pt x="227141" y="-8292"/>
                      <a:pt x="265020" y="10346"/>
                      <a:pt x="276888" y="45205"/>
                    </a:cubicBezTo>
                    <a:cubicBezTo>
                      <a:pt x="288756" y="80064"/>
                      <a:pt x="270118" y="117943"/>
                      <a:pt x="235259" y="129811"/>
                    </a:cubicBezTo>
                    <a:cubicBezTo>
                      <a:pt x="208042" y="139145"/>
                      <a:pt x="183079" y="154070"/>
                      <a:pt x="161974" y="173626"/>
                    </a:cubicBezTo>
                    <a:cubicBezTo>
                      <a:pt x="150601" y="183760"/>
                      <a:pt x="139733" y="208306"/>
                      <a:pt x="132170" y="240948"/>
                    </a:cubicBezTo>
                    <a:cubicBezTo>
                      <a:pt x="131176" y="245255"/>
                      <a:pt x="127350" y="248311"/>
                      <a:pt x="122931" y="2483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9D4128D8-E2A3-27A1-FE51-8862FEE4A702}"/>
                  </a:ext>
                </a:extLst>
              </p:cNvPr>
              <p:cNvSpPr/>
              <p:nvPr/>
            </p:nvSpPr>
            <p:spPr>
              <a:xfrm>
                <a:off x="3549094" y="3536403"/>
                <a:ext cx="136695" cy="365169"/>
              </a:xfrm>
              <a:custGeom>
                <a:avLst/>
                <a:gdLst>
                  <a:gd name="connsiteX0" fmla="*/ 136446 w 136695"/>
                  <a:gd name="connsiteY0" fmla="*/ 281216 h 365169"/>
                  <a:gd name="connsiteX1" fmla="*/ 114490 w 136695"/>
                  <a:gd name="connsiteY1" fmla="*/ 234677 h 365169"/>
                  <a:gd name="connsiteX2" fmla="*/ 87639 w 136695"/>
                  <a:gd name="connsiteY2" fmla="*/ 203692 h 365169"/>
                  <a:gd name="connsiteX3" fmla="*/ 54302 w 136695"/>
                  <a:gd name="connsiteY3" fmla="*/ 165059 h 365169"/>
                  <a:gd name="connsiteX4" fmla="*/ 40738 w 136695"/>
                  <a:gd name="connsiteY4" fmla="*/ 147533 h 365169"/>
                  <a:gd name="connsiteX5" fmla="*/ 66027 w 136695"/>
                  <a:gd name="connsiteY5" fmla="*/ 141418 h 365169"/>
                  <a:gd name="connsiteX6" fmla="*/ 95412 w 136695"/>
                  <a:gd name="connsiteY6" fmla="*/ 149304 h 365169"/>
                  <a:gd name="connsiteX7" fmla="*/ 108485 w 136695"/>
                  <a:gd name="connsiteY7" fmla="*/ 146052 h 365169"/>
                  <a:gd name="connsiteX8" fmla="*/ 105232 w 136695"/>
                  <a:gd name="connsiteY8" fmla="*/ 132979 h 365169"/>
                  <a:gd name="connsiteX9" fmla="*/ 68447 w 136695"/>
                  <a:gd name="connsiteY9" fmla="*/ 122501 h 365169"/>
                  <a:gd name="connsiteX10" fmla="*/ 30480 w 136695"/>
                  <a:gd name="connsiteY10" fmla="*/ 131074 h 365169"/>
                  <a:gd name="connsiteX11" fmla="*/ 19050 w 136695"/>
                  <a:gd name="connsiteY11" fmla="*/ 89754 h 365169"/>
                  <a:gd name="connsiteX12" fmla="*/ 46301 w 136695"/>
                  <a:gd name="connsiteY12" fmla="*/ 15688 h 365169"/>
                  <a:gd name="connsiteX13" fmla="*/ 45201 w 136695"/>
                  <a:gd name="connsiteY13" fmla="*/ 2262 h 365169"/>
                  <a:gd name="connsiteX14" fmla="*/ 31775 w 136695"/>
                  <a:gd name="connsiteY14" fmla="*/ 3362 h 365169"/>
                  <a:gd name="connsiteX15" fmla="*/ 0 w 136695"/>
                  <a:gd name="connsiteY15" fmla="*/ 89907 h 365169"/>
                  <a:gd name="connsiteX16" fmla="*/ 38643 w 136695"/>
                  <a:gd name="connsiteY16" fmla="*/ 175955 h 365169"/>
                  <a:gd name="connsiteX17" fmla="*/ 38090 w 136695"/>
                  <a:gd name="connsiteY17" fmla="*/ 235725 h 365169"/>
                  <a:gd name="connsiteX18" fmla="*/ 23889 w 136695"/>
                  <a:gd name="connsiteY18" fmla="*/ 269481 h 365169"/>
                  <a:gd name="connsiteX19" fmla="*/ 10458 w 136695"/>
                  <a:gd name="connsiteY19" fmla="*/ 301285 h 365169"/>
                  <a:gd name="connsiteX20" fmla="*/ 5248 w 136695"/>
                  <a:gd name="connsiteY20" fmla="*/ 355816 h 365169"/>
                  <a:gd name="connsiteX21" fmla="*/ 14773 w 136695"/>
                  <a:gd name="connsiteY21" fmla="*/ 365170 h 365169"/>
                  <a:gd name="connsiteX22" fmla="*/ 14945 w 136695"/>
                  <a:gd name="connsiteY22" fmla="*/ 365170 h 365169"/>
                  <a:gd name="connsiteX23" fmla="*/ 24298 w 136695"/>
                  <a:gd name="connsiteY23" fmla="*/ 355476 h 365169"/>
                  <a:gd name="connsiteX24" fmla="*/ 24298 w 136695"/>
                  <a:gd name="connsiteY24" fmla="*/ 355473 h 365169"/>
                  <a:gd name="connsiteX25" fmla="*/ 28813 w 136695"/>
                  <a:gd name="connsiteY25" fmla="*/ 306362 h 365169"/>
                  <a:gd name="connsiteX26" fmla="*/ 40977 w 136695"/>
                  <a:gd name="connsiteY26" fmla="*/ 277882 h 365169"/>
                  <a:gd name="connsiteX27" fmla="*/ 56436 w 136695"/>
                  <a:gd name="connsiteY27" fmla="*/ 240792 h 365169"/>
                  <a:gd name="connsiteX28" fmla="*/ 61808 w 136695"/>
                  <a:gd name="connsiteY28" fmla="*/ 203130 h 365169"/>
                  <a:gd name="connsiteX29" fmla="*/ 73238 w 136695"/>
                  <a:gd name="connsiteY29" fmla="*/ 216218 h 365169"/>
                  <a:gd name="connsiteX30" fmla="*/ 99774 w 136695"/>
                  <a:gd name="connsiteY30" fmla="*/ 246831 h 365169"/>
                  <a:gd name="connsiteX31" fmla="*/ 117815 w 136695"/>
                  <a:gd name="connsiteY31" fmla="*/ 285588 h 365169"/>
                  <a:gd name="connsiteX32" fmla="*/ 127073 w 136695"/>
                  <a:gd name="connsiteY32" fmla="*/ 292894 h 365169"/>
                  <a:gd name="connsiteX33" fmla="*/ 129350 w 136695"/>
                  <a:gd name="connsiteY33" fmla="*/ 292646 h 365169"/>
                  <a:gd name="connsiteX34" fmla="*/ 136446 w 136695"/>
                  <a:gd name="connsiteY34" fmla="*/ 281216 h 365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36695" h="365169">
                    <a:moveTo>
                      <a:pt x="136446" y="281216"/>
                    </a:moveTo>
                    <a:cubicBezTo>
                      <a:pt x="132287" y="264401"/>
                      <a:pt x="124823" y="248581"/>
                      <a:pt x="114490" y="234677"/>
                    </a:cubicBezTo>
                    <a:cubicBezTo>
                      <a:pt x="107452" y="226228"/>
                      <a:pt x="97717" y="215151"/>
                      <a:pt x="87639" y="203692"/>
                    </a:cubicBezTo>
                    <a:cubicBezTo>
                      <a:pt x="75609" y="190005"/>
                      <a:pt x="63160" y="175851"/>
                      <a:pt x="54302" y="165059"/>
                    </a:cubicBezTo>
                    <a:cubicBezTo>
                      <a:pt x="50159" y="160001"/>
                      <a:pt x="45406" y="154086"/>
                      <a:pt x="40738" y="147533"/>
                    </a:cubicBezTo>
                    <a:cubicBezTo>
                      <a:pt x="48694" y="143879"/>
                      <a:pt x="57281" y="141803"/>
                      <a:pt x="66027" y="141418"/>
                    </a:cubicBezTo>
                    <a:cubicBezTo>
                      <a:pt x="76213" y="142278"/>
                      <a:pt x="86164" y="144949"/>
                      <a:pt x="95412" y="149304"/>
                    </a:cubicBezTo>
                    <a:cubicBezTo>
                      <a:pt x="99920" y="152016"/>
                      <a:pt x="105773" y="150560"/>
                      <a:pt x="108485" y="146052"/>
                    </a:cubicBezTo>
                    <a:cubicBezTo>
                      <a:pt x="111197" y="141544"/>
                      <a:pt x="109740" y="135690"/>
                      <a:pt x="105232" y="132979"/>
                    </a:cubicBezTo>
                    <a:cubicBezTo>
                      <a:pt x="93771" y="127122"/>
                      <a:pt x="81274" y="123562"/>
                      <a:pt x="68447" y="122501"/>
                    </a:cubicBezTo>
                    <a:cubicBezTo>
                      <a:pt x="55308" y="122467"/>
                      <a:pt x="42330" y="125397"/>
                      <a:pt x="30480" y="131074"/>
                    </a:cubicBezTo>
                    <a:cubicBezTo>
                      <a:pt x="23369" y="118434"/>
                      <a:pt x="19445" y="104251"/>
                      <a:pt x="19050" y="89754"/>
                    </a:cubicBezTo>
                    <a:cubicBezTo>
                      <a:pt x="20076" y="62805"/>
                      <a:pt x="29616" y="36875"/>
                      <a:pt x="46301" y="15688"/>
                    </a:cubicBezTo>
                    <a:cubicBezTo>
                      <a:pt x="49704" y="11677"/>
                      <a:pt x="49212" y="5666"/>
                      <a:pt x="45201" y="2262"/>
                    </a:cubicBezTo>
                    <a:cubicBezTo>
                      <a:pt x="41190" y="-1141"/>
                      <a:pt x="35179" y="-649"/>
                      <a:pt x="31775" y="3362"/>
                    </a:cubicBezTo>
                    <a:cubicBezTo>
                      <a:pt x="12046" y="27984"/>
                      <a:pt x="891" y="58369"/>
                      <a:pt x="0" y="89907"/>
                    </a:cubicBezTo>
                    <a:cubicBezTo>
                      <a:pt x="324" y="128397"/>
                      <a:pt x="23879" y="157925"/>
                      <a:pt x="38643" y="175955"/>
                    </a:cubicBezTo>
                    <a:cubicBezTo>
                      <a:pt x="44623" y="195460"/>
                      <a:pt x="44430" y="216335"/>
                      <a:pt x="38090" y="235725"/>
                    </a:cubicBezTo>
                    <a:cubicBezTo>
                      <a:pt x="34388" y="247383"/>
                      <a:pt x="29634" y="258682"/>
                      <a:pt x="23889" y="269481"/>
                    </a:cubicBezTo>
                    <a:cubicBezTo>
                      <a:pt x="18463" y="279657"/>
                      <a:pt x="13968" y="290301"/>
                      <a:pt x="10458" y="301285"/>
                    </a:cubicBezTo>
                    <a:cubicBezTo>
                      <a:pt x="6632" y="319202"/>
                      <a:pt x="4883" y="337499"/>
                      <a:pt x="5248" y="355816"/>
                    </a:cubicBezTo>
                    <a:cubicBezTo>
                      <a:pt x="5342" y="361009"/>
                      <a:pt x="9579" y="365170"/>
                      <a:pt x="14773" y="365170"/>
                    </a:cubicBezTo>
                    <a:lnTo>
                      <a:pt x="14945" y="365170"/>
                    </a:lnTo>
                    <a:cubicBezTo>
                      <a:pt x="20204" y="365075"/>
                      <a:pt x="24393" y="360736"/>
                      <a:pt x="24298" y="355476"/>
                    </a:cubicBezTo>
                    <a:cubicBezTo>
                      <a:pt x="24298" y="355475"/>
                      <a:pt x="24298" y="355474"/>
                      <a:pt x="24298" y="355473"/>
                    </a:cubicBezTo>
                    <a:cubicBezTo>
                      <a:pt x="23979" y="338986"/>
                      <a:pt x="25494" y="322515"/>
                      <a:pt x="28813" y="306362"/>
                    </a:cubicBezTo>
                    <a:cubicBezTo>
                      <a:pt x="32034" y="296534"/>
                      <a:pt x="36104" y="287005"/>
                      <a:pt x="40977" y="277882"/>
                    </a:cubicBezTo>
                    <a:cubicBezTo>
                      <a:pt x="47269" y="266026"/>
                      <a:pt x="52445" y="253608"/>
                      <a:pt x="56436" y="240792"/>
                    </a:cubicBezTo>
                    <a:cubicBezTo>
                      <a:pt x="59908" y="228536"/>
                      <a:pt x="61715" y="215868"/>
                      <a:pt x="61808" y="203130"/>
                    </a:cubicBezTo>
                    <a:cubicBezTo>
                      <a:pt x="65618" y="207474"/>
                      <a:pt x="69428" y="211855"/>
                      <a:pt x="73238" y="216218"/>
                    </a:cubicBezTo>
                    <a:cubicBezTo>
                      <a:pt x="83191" y="227543"/>
                      <a:pt x="92812" y="238487"/>
                      <a:pt x="99774" y="246831"/>
                    </a:cubicBezTo>
                    <a:cubicBezTo>
                      <a:pt x="108208" y="258479"/>
                      <a:pt x="114331" y="271636"/>
                      <a:pt x="117815" y="285588"/>
                    </a:cubicBezTo>
                    <a:cubicBezTo>
                      <a:pt x="118841" y="289871"/>
                      <a:pt x="122669" y="292892"/>
                      <a:pt x="127073" y="292894"/>
                    </a:cubicBezTo>
                    <a:cubicBezTo>
                      <a:pt x="127839" y="292900"/>
                      <a:pt x="128603" y="292817"/>
                      <a:pt x="129350" y="292646"/>
                    </a:cubicBezTo>
                    <a:cubicBezTo>
                      <a:pt x="134462" y="291443"/>
                      <a:pt x="137635" y="286331"/>
                      <a:pt x="136446" y="28121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9A9BE74A-8521-B961-D3A1-E94619F00A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777" t="14732" r="27082" b="18508"/>
          <a:stretch/>
        </p:blipFill>
        <p:spPr>
          <a:xfrm>
            <a:off x="5342593" y="1510904"/>
            <a:ext cx="2694090" cy="2543513"/>
          </a:xfrm>
          <a:prstGeom prst="rect">
            <a:avLst/>
          </a:prstGeom>
          <a:ln w="38100">
            <a:noFill/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351A6B5-B38D-A30B-A5EB-C8BFB697B9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604" b="13361"/>
          <a:stretch/>
        </p:blipFill>
        <p:spPr>
          <a:xfrm>
            <a:off x="5363695" y="4093065"/>
            <a:ext cx="2684038" cy="265302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F91F3E6-3125-02D4-4430-6178CC36E087}"/>
              </a:ext>
            </a:extLst>
          </p:cNvPr>
          <p:cNvSpPr txBox="1"/>
          <p:nvPr/>
        </p:nvSpPr>
        <p:spPr>
          <a:xfrm>
            <a:off x="38686" y="1487728"/>
            <a:ext cx="5168744" cy="3276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Whole Organ Samples (Established Approach)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/>
              <a:t>Mobile Inner Cuvette 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sym typeface="Wingdings" panose="05000000000000000000" pitchFamily="2" charset="2"/>
              </a:rPr>
              <a:t>Stationary Outer Cuvette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ym typeface="Wingdings" panose="05000000000000000000" pitchFamily="2" charset="2"/>
              </a:rPr>
              <a:t>Sliced Organ Samples (Novel Approach)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sym typeface="Wingdings" panose="05000000000000000000" pitchFamily="2" charset="2"/>
              </a:rPr>
              <a:t>Mobile Inner Custom Mount 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sym typeface="Wingdings" panose="05000000000000000000" pitchFamily="2" charset="2"/>
              </a:rPr>
              <a:t>Stationary Outer Cuvette</a:t>
            </a:r>
            <a:endParaRPr lang="en-GB" sz="2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AE82202-50C6-71DB-B288-035CCD460CA6}"/>
              </a:ext>
            </a:extLst>
          </p:cNvPr>
          <p:cNvSpPr txBox="1"/>
          <p:nvPr/>
        </p:nvSpPr>
        <p:spPr>
          <a:xfrm>
            <a:off x="5289711" y="1248776"/>
            <a:ext cx="27469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https://mesospim.org/gallery/#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4C6EDB-B2DB-DC73-66F6-9A3EF21CFEF1}"/>
              </a:ext>
            </a:extLst>
          </p:cNvPr>
          <p:cNvSpPr txBox="1"/>
          <p:nvPr/>
        </p:nvSpPr>
        <p:spPr>
          <a:xfrm>
            <a:off x="11537626" y="58317"/>
            <a:ext cx="683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D97E93-F63E-252C-50AC-3DD84A8BB51B}"/>
              </a:ext>
            </a:extLst>
          </p:cNvPr>
          <p:cNvSpPr txBox="1"/>
          <p:nvPr/>
        </p:nvSpPr>
        <p:spPr>
          <a:xfrm>
            <a:off x="99140" y="4828664"/>
            <a:ext cx="490809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Figures: </a:t>
            </a:r>
            <a:r>
              <a:rPr lang="en-US" sz="2400" dirty="0">
                <a:solidFill>
                  <a:schemeClr val="bg1">
                    <a:lumMod val="10000"/>
                  </a:schemeClr>
                </a:solidFill>
                <a:ea typeface="Calibri"/>
                <a:cs typeface="Calibri"/>
              </a:rPr>
              <a:t>Comparison images (left) and diagrams (right) of tissue mounting between prior research (upper) and my research (lower)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F081F22-4B48-893B-77C3-86BFE6CCEB02}"/>
              </a:ext>
            </a:extLst>
          </p:cNvPr>
          <p:cNvCxnSpPr>
            <a:cxnSpLocks/>
          </p:cNvCxnSpPr>
          <p:nvPr/>
        </p:nvCxnSpPr>
        <p:spPr>
          <a:xfrm>
            <a:off x="10692086" y="5609204"/>
            <a:ext cx="514931" cy="490145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B4B9C9DF-9B9D-974F-EA90-FACFAE49B0B6}"/>
              </a:ext>
            </a:extLst>
          </p:cNvPr>
          <p:cNvSpPr txBox="1"/>
          <p:nvPr/>
        </p:nvSpPr>
        <p:spPr>
          <a:xfrm flipH="1">
            <a:off x="10861253" y="6042293"/>
            <a:ext cx="10110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Scan direction</a:t>
            </a:r>
          </a:p>
        </p:txBody>
      </p: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83580C21-C385-885E-B9EC-3AE5550E516A}"/>
              </a:ext>
            </a:extLst>
          </p:cNvPr>
          <p:cNvCxnSpPr>
            <a:cxnSpLocks/>
          </p:cNvCxnSpPr>
          <p:nvPr/>
        </p:nvCxnSpPr>
        <p:spPr>
          <a:xfrm rot="18900000" flipH="1">
            <a:off x="10825582" y="5637611"/>
            <a:ext cx="137160" cy="137160"/>
          </a:xfrm>
          <a:prstGeom prst="bentConnector3">
            <a:avLst>
              <a:gd name="adj1" fmla="val -1238"/>
            </a:avLst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471">
            <a:extLst>
              <a:ext uri="{FF2B5EF4-FFF2-40B4-BE49-F238E27FC236}">
                <a16:creationId xmlns:a16="http://schemas.microsoft.com/office/drawing/2014/main" id="{5539BD12-A020-94DE-9EA6-7494AC7CFFAB}"/>
              </a:ext>
            </a:extLst>
          </p:cNvPr>
          <p:cNvSpPr txBox="1"/>
          <p:nvPr/>
        </p:nvSpPr>
        <p:spPr>
          <a:xfrm flipH="1">
            <a:off x="10964901" y="5672752"/>
            <a:ext cx="6682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30000" noProof="0" dirty="0">
                <a:ln>
                  <a:noFill/>
                </a:ln>
                <a:effectLst/>
                <a:uLnTx/>
                <a:uFillTx/>
              </a:rPr>
              <a:t>90°</a:t>
            </a:r>
          </a:p>
        </p:txBody>
      </p:sp>
    </p:spTree>
    <p:extLst>
      <p:ext uri="{BB962C8B-B14F-4D97-AF65-F5344CB8AC3E}">
        <p14:creationId xmlns:p14="http://schemas.microsoft.com/office/powerpoint/2010/main" val="1484573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002CA-D6C6-CAA2-5B1C-B19A8D1A79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3932" y="602662"/>
            <a:ext cx="6629400" cy="789709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D8A0A8-A0A3-CD2A-74C3-7EF77114A7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144" y="1562758"/>
            <a:ext cx="7539183" cy="4873450"/>
          </a:xfrm>
        </p:spPr>
        <p:txBody>
          <a:bodyPr>
            <a:normAutofit fontScale="92500"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2060"/>
                </a:solidFill>
              </a:rPr>
              <a:t>Heart disease remains one of the most prevalent causes of death in the world today.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2060"/>
                </a:solidFill>
              </a:rPr>
              <a:t>Damage caused by Myocardial Infarctions (MIs) to cardiac tissue can result in irregular electrical activity, gradual deterioration of the heart into organ failure [1].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2060"/>
                </a:solidFill>
              </a:rPr>
              <a:t>Where and how this irregular activity occurs and how structural changes of the tissue post-MI relates to this remains poorly understood.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559DC4-EC9A-39BA-ACE4-DA34F9EFB19E}"/>
              </a:ext>
            </a:extLst>
          </p:cNvPr>
          <p:cNvSpPr txBox="1"/>
          <p:nvPr/>
        </p:nvSpPr>
        <p:spPr>
          <a:xfrm>
            <a:off x="11625943" y="98626"/>
            <a:ext cx="32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3542DA-9619-E7FC-CD4E-24600AB53768}"/>
              </a:ext>
            </a:extLst>
          </p:cNvPr>
          <p:cNvSpPr txBox="1"/>
          <p:nvPr/>
        </p:nvSpPr>
        <p:spPr>
          <a:xfrm>
            <a:off x="6699" y="6066876"/>
            <a:ext cx="69253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[1] Oren, J. M., et al. Acute Myocardial Infarction. NIH-National Library of Medicine (2023)</a:t>
            </a:r>
          </a:p>
          <a:p>
            <a:endParaRPr lang="en-US" sz="1400" dirty="0"/>
          </a:p>
          <a:p>
            <a:r>
              <a:rPr lang="en-US" sz="1400" dirty="0"/>
              <a:t>Images courtesy of Prof. Godfrey Smith, University of Glasgow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E16974-F2D3-475A-D12A-197EEC35EBE9}"/>
              </a:ext>
            </a:extLst>
          </p:cNvPr>
          <p:cNvSpPr txBox="1"/>
          <p:nvPr/>
        </p:nvSpPr>
        <p:spPr>
          <a:xfrm>
            <a:off x="7757327" y="5793673"/>
            <a:ext cx="4190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Figure: Comparison of two heart tissue sample cross sections between a Healthy Heart (upper) and a Heart Post-MI (lower)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5C3742-F0B6-5842-BB77-A86A151553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7" t="7365" r="8016" b="7630"/>
          <a:stretch/>
        </p:blipFill>
        <p:spPr>
          <a:xfrm>
            <a:off x="8615818" y="3091014"/>
            <a:ext cx="2637735" cy="27207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529FC3-89BF-5FE3-2D8C-D2EEFBAC16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43" t="9905" r="6311" b="4126"/>
          <a:stretch/>
        </p:blipFill>
        <p:spPr>
          <a:xfrm rot="16200000">
            <a:off x="8716581" y="499312"/>
            <a:ext cx="2433622" cy="264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6392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Tissue Processing Pipeline: Phase 4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81E1B7-B700-2824-759D-C80F416276E8}"/>
              </a:ext>
            </a:extLst>
          </p:cNvPr>
          <p:cNvGraphicFramePr/>
          <p:nvPr/>
        </p:nvGraphicFramePr>
        <p:xfrm>
          <a:off x="158153" y="1600200"/>
          <a:ext cx="11688789" cy="48652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517" name="TextBox 4516">
            <a:extLst>
              <a:ext uri="{FF2B5EF4-FFF2-40B4-BE49-F238E27FC236}">
                <a16:creationId xmlns:a16="http://schemas.microsoft.com/office/drawing/2014/main" id="{EF1F300B-2CCA-7AC5-80CB-932A5602620C}"/>
              </a:ext>
            </a:extLst>
          </p:cNvPr>
          <p:cNvSpPr txBox="1"/>
          <p:nvPr/>
        </p:nvSpPr>
        <p:spPr>
          <a:xfrm>
            <a:off x="1889090" y="2825184"/>
            <a:ext cx="3113294" cy="369332"/>
          </a:xfrm>
          <a:prstGeom prst="rect">
            <a:avLst/>
          </a:prstGeom>
          <a:solidFill>
            <a:srgbClr val="FF0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CARDIOVASCULATURE SCIENCE</a:t>
            </a:r>
          </a:p>
        </p:txBody>
      </p:sp>
      <p:sp>
        <p:nvSpPr>
          <p:cNvPr id="4518" name="TextBox 4517">
            <a:extLst>
              <a:ext uri="{FF2B5EF4-FFF2-40B4-BE49-F238E27FC236}">
                <a16:creationId xmlns:a16="http://schemas.microsoft.com/office/drawing/2014/main" id="{972FE1CF-B3F0-2A58-3E9F-055A68FF696D}"/>
              </a:ext>
            </a:extLst>
          </p:cNvPr>
          <p:cNvSpPr txBox="1"/>
          <p:nvPr/>
        </p:nvSpPr>
        <p:spPr>
          <a:xfrm>
            <a:off x="7733403" y="2825184"/>
            <a:ext cx="1619715" cy="369332"/>
          </a:xfrm>
          <a:prstGeom prst="rect">
            <a:avLst/>
          </a:prstGeom>
          <a:solidFill>
            <a:srgbClr val="9F2EB3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Calibri"/>
              </a:rPr>
              <a:t>BIOCHEMISTRY</a:t>
            </a:r>
          </a:p>
        </p:txBody>
      </p:sp>
      <p:sp>
        <p:nvSpPr>
          <p:cNvPr id="4519" name="TextBox 4518">
            <a:extLst>
              <a:ext uri="{FF2B5EF4-FFF2-40B4-BE49-F238E27FC236}">
                <a16:creationId xmlns:a16="http://schemas.microsoft.com/office/drawing/2014/main" id="{D82C57C2-B66A-415C-3E4D-9EA0CCE5EA93}"/>
              </a:ext>
            </a:extLst>
          </p:cNvPr>
          <p:cNvSpPr txBox="1"/>
          <p:nvPr/>
        </p:nvSpPr>
        <p:spPr>
          <a:xfrm>
            <a:off x="7422793" y="4703326"/>
            <a:ext cx="2240936" cy="369332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"/>
              </a:rPr>
              <a:t>OPTICS/ MICROSCOPY</a:t>
            </a:r>
          </a:p>
        </p:txBody>
      </p:sp>
      <p:sp>
        <p:nvSpPr>
          <p:cNvPr id="4520" name="TextBox 4519">
            <a:extLst>
              <a:ext uri="{FF2B5EF4-FFF2-40B4-BE49-F238E27FC236}">
                <a16:creationId xmlns:a16="http://schemas.microsoft.com/office/drawing/2014/main" id="{AC02DD08-D09E-99C3-DF28-AF3050C2281D}"/>
              </a:ext>
            </a:extLst>
          </p:cNvPr>
          <p:cNvSpPr txBox="1"/>
          <p:nvPr/>
        </p:nvSpPr>
        <p:spPr>
          <a:xfrm>
            <a:off x="2428683" y="4703326"/>
            <a:ext cx="3247840" cy="369332"/>
          </a:xfrm>
          <a:prstGeom prst="rect">
            <a:avLst/>
          </a:prstGeom>
          <a:solidFill>
            <a:srgbClr val="15B096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DATA COMPUTATION</a:t>
            </a:r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9BAB867-E775-1957-B1B4-CC3A1A8FD336}"/>
              </a:ext>
            </a:extLst>
          </p:cNvPr>
          <p:cNvSpPr/>
          <p:nvPr/>
        </p:nvSpPr>
        <p:spPr>
          <a:xfrm>
            <a:off x="851025" y="3437471"/>
            <a:ext cx="5042781" cy="3117238"/>
          </a:xfrm>
          <a:prstGeom prst="roundRect">
            <a:avLst/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2E87A4-F95D-E319-7964-D89F979FD850}"/>
              </a:ext>
            </a:extLst>
          </p:cNvPr>
          <p:cNvSpPr txBox="1"/>
          <p:nvPr/>
        </p:nvSpPr>
        <p:spPr>
          <a:xfrm>
            <a:off x="11418554" y="69336"/>
            <a:ext cx="683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944769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DEACE-E608-B66A-A3A8-9A9BB1F91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1387BB7A-EDCB-BC51-33DE-0CD180985566}"/>
              </a:ext>
            </a:extLst>
          </p:cNvPr>
          <p:cNvCxnSpPr>
            <a:cxnSpLocks/>
          </p:cNvCxnSpPr>
          <p:nvPr/>
        </p:nvCxnSpPr>
        <p:spPr>
          <a:xfrm flipH="1">
            <a:off x="1488768" y="2439061"/>
            <a:ext cx="9943" cy="519163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53D6CF6-EBAA-2C70-C4F9-4D180C95577A}"/>
              </a:ext>
            </a:extLst>
          </p:cNvPr>
          <p:cNvSpPr txBox="1"/>
          <p:nvPr/>
        </p:nvSpPr>
        <p:spPr>
          <a:xfrm>
            <a:off x="2754063" y="505641"/>
            <a:ext cx="5909759" cy="58477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GB" sz="3200" dirty="0">
                <a:latin typeface="Arial"/>
                <a:cs typeface="Arial"/>
              </a:rPr>
              <a:t>Tissue Slice Imaging Challenge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1C668FB-AAAE-B82E-9D78-EDEAF8A610AA}"/>
              </a:ext>
            </a:extLst>
          </p:cNvPr>
          <p:cNvSpPr/>
          <p:nvPr/>
        </p:nvSpPr>
        <p:spPr>
          <a:xfrm>
            <a:off x="5557083" y="2708579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12D118-BA07-1F66-EDBF-096B6D93623A}"/>
              </a:ext>
            </a:extLst>
          </p:cNvPr>
          <p:cNvSpPr/>
          <p:nvPr/>
        </p:nvSpPr>
        <p:spPr>
          <a:xfrm>
            <a:off x="5296866" y="2454179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8D47AB2-4596-4F7E-6234-137E8F54B7A5}"/>
              </a:ext>
            </a:extLst>
          </p:cNvPr>
          <p:cNvSpPr/>
          <p:nvPr/>
        </p:nvSpPr>
        <p:spPr>
          <a:xfrm>
            <a:off x="5792166" y="2962979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4BE7108-2833-57D4-EB4E-AC9E46292709}"/>
              </a:ext>
            </a:extLst>
          </p:cNvPr>
          <p:cNvSpPr/>
          <p:nvPr/>
        </p:nvSpPr>
        <p:spPr>
          <a:xfrm>
            <a:off x="6052383" y="3217379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7A2425-2926-D74B-C42D-9CE41CBBC5B9}"/>
              </a:ext>
            </a:extLst>
          </p:cNvPr>
          <p:cNvSpPr/>
          <p:nvPr/>
        </p:nvSpPr>
        <p:spPr>
          <a:xfrm>
            <a:off x="6330545" y="3471779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44E7E7-4FCB-663A-8159-F850CFA51A4E}"/>
              </a:ext>
            </a:extLst>
          </p:cNvPr>
          <p:cNvSpPr/>
          <p:nvPr/>
        </p:nvSpPr>
        <p:spPr>
          <a:xfrm>
            <a:off x="5677584" y="2835779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4ADF6C-952B-6362-0211-A3E96BCA9A63}"/>
              </a:ext>
            </a:extLst>
          </p:cNvPr>
          <p:cNvSpPr/>
          <p:nvPr/>
        </p:nvSpPr>
        <p:spPr>
          <a:xfrm>
            <a:off x="5417367" y="2581379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8583C3-A471-344F-F6B5-13E0177566D3}"/>
              </a:ext>
            </a:extLst>
          </p:cNvPr>
          <p:cNvSpPr/>
          <p:nvPr/>
        </p:nvSpPr>
        <p:spPr>
          <a:xfrm>
            <a:off x="5912667" y="3090179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3290C7-C878-7F5A-C78F-7403F01D0E46}"/>
              </a:ext>
            </a:extLst>
          </p:cNvPr>
          <p:cNvSpPr/>
          <p:nvPr/>
        </p:nvSpPr>
        <p:spPr>
          <a:xfrm>
            <a:off x="6172884" y="3344579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0F6F8C-6101-7272-8B45-4257ED506AF5}"/>
              </a:ext>
            </a:extLst>
          </p:cNvPr>
          <p:cNvSpPr/>
          <p:nvPr/>
        </p:nvSpPr>
        <p:spPr>
          <a:xfrm>
            <a:off x="6451046" y="3598983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35D84B-3281-AA18-42E0-0C2FB678DCFA}"/>
              </a:ext>
            </a:extLst>
          </p:cNvPr>
          <p:cNvSpPr/>
          <p:nvPr/>
        </p:nvSpPr>
        <p:spPr>
          <a:xfrm rot="2700000">
            <a:off x="616251" y="2931889"/>
            <a:ext cx="1532303" cy="334068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E3ECC5-C1AD-48EE-A72A-101FBC676A50}"/>
              </a:ext>
            </a:extLst>
          </p:cNvPr>
          <p:cNvSpPr/>
          <p:nvPr/>
        </p:nvSpPr>
        <p:spPr>
          <a:xfrm>
            <a:off x="811369" y="3422317"/>
            <a:ext cx="1926375" cy="89964"/>
          </a:xfrm>
          <a:prstGeom prst="rect">
            <a:avLst/>
          </a:prstGeom>
          <a:solidFill>
            <a:srgbClr val="00B0F0">
              <a:alpha val="4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F690771-9AF7-F833-E913-60290A307284}"/>
              </a:ext>
            </a:extLst>
          </p:cNvPr>
          <p:cNvGrpSpPr/>
          <p:nvPr/>
        </p:nvGrpSpPr>
        <p:grpSpPr>
          <a:xfrm>
            <a:off x="9652234" y="2079080"/>
            <a:ext cx="760625" cy="1758287"/>
            <a:chOff x="8674778" y="1094144"/>
            <a:chExt cx="495300" cy="122347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ED33F77-E84F-1D71-5710-0542D6C73FE0}"/>
                </a:ext>
              </a:extLst>
            </p:cNvPr>
            <p:cNvSpPr/>
            <p:nvPr/>
          </p:nvSpPr>
          <p:spPr>
            <a:xfrm>
              <a:off x="8674778" y="1348544"/>
              <a:ext cx="495300" cy="78666"/>
            </a:xfrm>
            <a:prstGeom prst="rect">
              <a:avLst/>
            </a:prstGeom>
            <a:gradFill flip="none" rotWithShape="1">
              <a:gsLst>
                <a:gs pos="35000">
                  <a:srgbClr val="FFFF3B"/>
                </a:gs>
                <a:gs pos="35000">
                  <a:srgbClr val="60A500"/>
                </a:gs>
              </a:gsLst>
              <a:lin ang="1080000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7DB624A-E2F1-1BF0-75F4-1F05C70DF069}"/>
                </a:ext>
              </a:extLst>
            </p:cNvPr>
            <p:cNvSpPr/>
            <p:nvPr/>
          </p:nvSpPr>
          <p:spPr>
            <a:xfrm>
              <a:off x="8674778" y="1094144"/>
              <a:ext cx="495300" cy="78666"/>
            </a:xfrm>
            <a:prstGeom prst="rect">
              <a:avLst/>
            </a:prstGeom>
            <a:gradFill flip="none" rotWithShape="1">
              <a:gsLst>
                <a:gs pos="75000">
                  <a:schemeClr val="bg1">
                    <a:lumMod val="50000"/>
                  </a:schemeClr>
                </a:gs>
                <a:gs pos="77000">
                  <a:srgbClr val="00AA47"/>
                </a:gs>
              </a:gsLst>
              <a:lin ang="1080000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90B0482-498E-2C0F-F4D7-5AFA4A2C4B75}"/>
                </a:ext>
              </a:extLst>
            </p:cNvPr>
            <p:cNvSpPr/>
            <p:nvPr/>
          </p:nvSpPr>
          <p:spPr>
            <a:xfrm>
              <a:off x="8674778" y="1602944"/>
              <a:ext cx="495300" cy="78666"/>
            </a:xfrm>
            <a:prstGeom prst="rect">
              <a:avLst/>
            </a:prstGeom>
            <a:gradFill flip="none" rotWithShape="1">
              <a:gsLst>
                <a:gs pos="5000">
                  <a:srgbClr val="FFFF3B"/>
                </a:gs>
                <a:gs pos="5000">
                  <a:srgbClr val="60A500"/>
                </a:gs>
              </a:gsLst>
              <a:lin ang="1080000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FC7C25-E991-52E4-1CEA-F4876F729D6F}"/>
                </a:ext>
              </a:extLst>
            </p:cNvPr>
            <p:cNvSpPr/>
            <p:nvPr/>
          </p:nvSpPr>
          <p:spPr>
            <a:xfrm>
              <a:off x="8674778" y="1857344"/>
              <a:ext cx="495300" cy="78666"/>
            </a:xfrm>
            <a:prstGeom prst="rect">
              <a:avLst/>
            </a:prstGeom>
            <a:gradFill>
              <a:gsLst>
                <a:gs pos="15000">
                  <a:srgbClr val="FFFF3B"/>
                </a:gs>
                <a:gs pos="15000">
                  <a:srgbClr val="60A500"/>
                </a:gs>
              </a:gsLst>
              <a:lin ang="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CE6D38B-C790-2AE2-B866-A2EC7D2B8277}"/>
                </a:ext>
              </a:extLst>
            </p:cNvPr>
            <p:cNvSpPr/>
            <p:nvPr/>
          </p:nvSpPr>
          <p:spPr>
            <a:xfrm>
              <a:off x="8674778" y="2111744"/>
              <a:ext cx="495300" cy="78666"/>
            </a:xfrm>
            <a:prstGeom prst="rect">
              <a:avLst/>
            </a:prstGeom>
            <a:gradFill>
              <a:gsLst>
                <a:gs pos="55000">
                  <a:srgbClr val="FFFF3B"/>
                </a:gs>
                <a:gs pos="55000">
                  <a:srgbClr val="60A500"/>
                </a:gs>
              </a:gsLst>
              <a:lin ang="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93E8694-4CFC-F3DB-A6E5-C2296B2954D9}"/>
                </a:ext>
              </a:extLst>
            </p:cNvPr>
            <p:cNvSpPr/>
            <p:nvPr/>
          </p:nvSpPr>
          <p:spPr>
            <a:xfrm>
              <a:off x="8674778" y="1475744"/>
              <a:ext cx="495300" cy="78666"/>
            </a:xfrm>
            <a:prstGeom prst="rect">
              <a:avLst/>
            </a:prstGeom>
            <a:gradFill flip="none" rotWithShape="1">
              <a:gsLst>
                <a:gs pos="15000">
                  <a:srgbClr val="FFFF3B"/>
                </a:gs>
                <a:gs pos="15000">
                  <a:srgbClr val="60A500"/>
                </a:gs>
              </a:gsLst>
              <a:lin ang="1080000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36038E2-F4F9-7D05-24E1-989E490C3E9B}"/>
                </a:ext>
              </a:extLst>
            </p:cNvPr>
            <p:cNvSpPr/>
            <p:nvPr/>
          </p:nvSpPr>
          <p:spPr>
            <a:xfrm>
              <a:off x="8674778" y="1221344"/>
              <a:ext cx="495300" cy="78666"/>
            </a:xfrm>
            <a:prstGeom prst="rect">
              <a:avLst/>
            </a:prstGeom>
            <a:gradFill flip="none" rotWithShape="1">
              <a:gsLst>
                <a:gs pos="55000">
                  <a:srgbClr val="FFFF3B"/>
                </a:gs>
                <a:gs pos="55000">
                  <a:srgbClr val="60A500"/>
                </a:gs>
              </a:gsLst>
              <a:lin ang="1080000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9DEAAD6-B8F6-9DDD-9840-3E06D941EABD}"/>
                </a:ext>
              </a:extLst>
            </p:cNvPr>
            <p:cNvSpPr/>
            <p:nvPr/>
          </p:nvSpPr>
          <p:spPr>
            <a:xfrm>
              <a:off x="8674778" y="1730144"/>
              <a:ext cx="495300" cy="78666"/>
            </a:xfrm>
            <a:prstGeom prst="rect">
              <a:avLst/>
            </a:prstGeom>
            <a:gradFill flip="none" rotWithShape="1">
              <a:gsLst>
                <a:gs pos="5000">
                  <a:srgbClr val="FFFF3B"/>
                </a:gs>
                <a:gs pos="5000">
                  <a:schemeClr val="accent1">
                    <a:lumMod val="45000"/>
                    <a:lumOff val="55000"/>
                  </a:schemeClr>
                </a:gs>
                <a:gs pos="5000">
                  <a:srgbClr val="60A500"/>
                </a:gs>
              </a:gsLst>
              <a:lin ang="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CE7A425-CF80-6247-6D50-C61A1258BA69}"/>
                </a:ext>
              </a:extLst>
            </p:cNvPr>
            <p:cNvSpPr/>
            <p:nvPr/>
          </p:nvSpPr>
          <p:spPr>
            <a:xfrm>
              <a:off x="8674778" y="1984544"/>
              <a:ext cx="495300" cy="78666"/>
            </a:xfrm>
            <a:prstGeom prst="rect">
              <a:avLst/>
            </a:prstGeom>
            <a:gradFill>
              <a:gsLst>
                <a:gs pos="35000">
                  <a:srgbClr val="FFFF3B"/>
                </a:gs>
                <a:gs pos="35000">
                  <a:srgbClr val="60A500"/>
                </a:gs>
              </a:gsLst>
              <a:lin ang="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3B81AFE-8854-FBC2-0300-3D5358C13170}"/>
                </a:ext>
              </a:extLst>
            </p:cNvPr>
            <p:cNvSpPr/>
            <p:nvPr/>
          </p:nvSpPr>
          <p:spPr>
            <a:xfrm>
              <a:off x="8674778" y="2238948"/>
              <a:ext cx="495300" cy="78666"/>
            </a:xfrm>
            <a:prstGeom prst="rect">
              <a:avLst/>
            </a:prstGeom>
            <a:gradFill>
              <a:gsLst>
                <a:gs pos="73000">
                  <a:srgbClr val="FFFF3B"/>
                </a:gs>
                <a:gs pos="75000">
                  <a:schemeClr val="accent1">
                    <a:lumMod val="45000"/>
                    <a:lumOff val="55000"/>
                  </a:schemeClr>
                </a:gs>
                <a:gs pos="75000">
                  <a:schemeClr val="accent1">
                    <a:lumMod val="45000"/>
                    <a:lumOff val="55000"/>
                  </a:schemeClr>
                </a:gs>
                <a:gs pos="75000">
                  <a:srgbClr val="00B050"/>
                </a:gs>
              </a:gsLst>
              <a:lin ang="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8453C21-43E6-A067-2151-47EBD2EF539F}"/>
              </a:ext>
            </a:extLst>
          </p:cNvPr>
          <p:cNvGrpSpPr/>
          <p:nvPr/>
        </p:nvGrpSpPr>
        <p:grpSpPr>
          <a:xfrm>
            <a:off x="789494" y="2978780"/>
            <a:ext cx="916438" cy="368124"/>
            <a:chOff x="973379" y="1710479"/>
            <a:chExt cx="916438" cy="36812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21FE783-C3CD-7A8F-4927-C2D5481C796F}"/>
                </a:ext>
              </a:extLst>
            </p:cNvPr>
            <p:cNvCxnSpPr/>
            <p:nvPr/>
          </p:nvCxnSpPr>
          <p:spPr>
            <a:xfrm flipV="1">
              <a:off x="1230541" y="1710479"/>
              <a:ext cx="205866" cy="205866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78661EF-2DDD-830B-FF7F-940229FBBF75}"/>
                </a:ext>
              </a:extLst>
            </p:cNvPr>
            <p:cNvCxnSpPr>
              <a:cxnSpLocks/>
            </p:cNvCxnSpPr>
            <p:nvPr/>
          </p:nvCxnSpPr>
          <p:spPr>
            <a:xfrm>
              <a:off x="1436407" y="1710479"/>
              <a:ext cx="205866" cy="198407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1FF3D0A-6829-5D5E-C149-D068AB5B0ACF}"/>
                </a:ext>
              </a:extLst>
            </p:cNvPr>
            <p:cNvSpPr txBox="1"/>
            <p:nvPr/>
          </p:nvSpPr>
          <p:spPr>
            <a:xfrm>
              <a:off x="1564087" y="1740049"/>
              <a:ext cx="325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x'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3B98E51-A962-2BC0-4EBC-8038FD8386EB}"/>
                </a:ext>
              </a:extLst>
            </p:cNvPr>
            <p:cNvSpPr txBox="1"/>
            <p:nvPr/>
          </p:nvSpPr>
          <p:spPr>
            <a:xfrm>
              <a:off x="973379" y="1724220"/>
              <a:ext cx="325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z'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254B21-6D89-9BF8-B8AF-8285AE1EDE80}"/>
              </a:ext>
            </a:extLst>
          </p:cNvPr>
          <p:cNvGrpSpPr/>
          <p:nvPr/>
        </p:nvGrpSpPr>
        <p:grpSpPr>
          <a:xfrm>
            <a:off x="5176751" y="2093486"/>
            <a:ext cx="916438" cy="368124"/>
            <a:chOff x="973379" y="1710479"/>
            <a:chExt cx="916438" cy="368124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9C373B4-83A8-78C9-919D-142B29985CDF}"/>
                </a:ext>
              </a:extLst>
            </p:cNvPr>
            <p:cNvCxnSpPr/>
            <p:nvPr/>
          </p:nvCxnSpPr>
          <p:spPr>
            <a:xfrm flipV="1">
              <a:off x="1230541" y="1710479"/>
              <a:ext cx="205866" cy="205866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2C7E204-27A3-94F4-2D00-83A688200FA0}"/>
                </a:ext>
              </a:extLst>
            </p:cNvPr>
            <p:cNvCxnSpPr>
              <a:cxnSpLocks/>
            </p:cNvCxnSpPr>
            <p:nvPr/>
          </p:nvCxnSpPr>
          <p:spPr>
            <a:xfrm>
              <a:off x="1436407" y="1710479"/>
              <a:ext cx="205866" cy="198407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1A5C1FE-A16F-9802-C725-723EE57266DA}"/>
                </a:ext>
              </a:extLst>
            </p:cNvPr>
            <p:cNvSpPr txBox="1"/>
            <p:nvPr/>
          </p:nvSpPr>
          <p:spPr>
            <a:xfrm>
              <a:off x="1564087" y="1740049"/>
              <a:ext cx="325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x'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4C58278-D7BD-4EA4-3BAF-63408A8DE48A}"/>
                </a:ext>
              </a:extLst>
            </p:cNvPr>
            <p:cNvSpPr txBox="1"/>
            <p:nvPr/>
          </p:nvSpPr>
          <p:spPr>
            <a:xfrm>
              <a:off x="973379" y="1724220"/>
              <a:ext cx="325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z'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3022722-4380-F3D3-3EA1-8D782CFB6F02}"/>
              </a:ext>
            </a:extLst>
          </p:cNvPr>
          <p:cNvGrpSpPr/>
          <p:nvPr/>
        </p:nvGrpSpPr>
        <p:grpSpPr>
          <a:xfrm rot="18885622">
            <a:off x="1845318" y="2727617"/>
            <a:ext cx="901007" cy="392843"/>
            <a:chOff x="973352" y="1710479"/>
            <a:chExt cx="901007" cy="370743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B4FE9CAC-5568-FD1A-5D63-0F5B34655DE0}"/>
                </a:ext>
              </a:extLst>
            </p:cNvPr>
            <p:cNvCxnSpPr/>
            <p:nvPr/>
          </p:nvCxnSpPr>
          <p:spPr>
            <a:xfrm flipV="1">
              <a:off x="1230541" y="1710479"/>
              <a:ext cx="205866" cy="205866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4F07BA5-EA01-B2B3-4EB8-75AC6A2BED29}"/>
                </a:ext>
              </a:extLst>
            </p:cNvPr>
            <p:cNvCxnSpPr>
              <a:cxnSpLocks/>
            </p:cNvCxnSpPr>
            <p:nvPr/>
          </p:nvCxnSpPr>
          <p:spPr>
            <a:xfrm>
              <a:off x="1436407" y="1710479"/>
              <a:ext cx="205866" cy="198407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A26713-E327-E9BF-D548-1B383475FDBB}"/>
                </a:ext>
              </a:extLst>
            </p:cNvPr>
            <p:cNvSpPr txBox="1"/>
            <p:nvPr/>
          </p:nvSpPr>
          <p:spPr>
            <a:xfrm rot="2714378">
              <a:off x="1569533" y="1776396"/>
              <a:ext cx="271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CB11369-0ECF-94D9-231F-C7E9714F69DC}"/>
                </a:ext>
              </a:extLst>
            </p:cNvPr>
            <p:cNvSpPr txBox="1"/>
            <p:nvPr/>
          </p:nvSpPr>
          <p:spPr>
            <a:xfrm rot="2714378">
              <a:off x="1007080" y="1706492"/>
              <a:ext cx="271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9E422CD-E96A-0139-A4DE-6DDA2CF43123}"/>
              </a:ext>
            </a:extLst>
          </p:cNvPr>
          <p:cNvGrpSpPr/>
          <p:nvPr/>
        </p:nvGrpSpPr>
        <p:grpSpPr>
          <a:xfrm rot="18885622">
            <a:off x="5097398" y="3214999"/>
            <a:ext cx="901007" cy="392843"/>
            <a:chOff x="973352" y="1710479"/>
            <a:chExt cx="901007" cy="370743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9D89B106-E647-D2B0-F05D-838822FAB8E8}"/>
                </a:ext>
              </a:extLst>
            </p:cNvPr>
            <p:cNvCxnSpPr/>
            <p:nvPr/>
          </p:nvCxnSpPr>
          <p:spPr>
            <a:xfrm flipV="1">
              <a:off x="1230541" y="1710479"/>
              <a:ext cx="205866" cy="205866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62D6AD8-C6BD-B0FF-B960-3C8EF32246E4}"/>
                </a:ext>
              </a:extLst>
            </p:cNvPr>
            <p:cNvCxnSpPr>
              <a:cxnSpLocks/>
            </p:cNvCxnSpPr>
            <p:nvPr/>
          </p:nvCxnSpPr>
          <p:spPr>
            <a:xfrm>
              <a:off x="1436407" y="1710479"/>
              <a:ext cx="205866" cy="198407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E4B386C-ADE2-9E99-1232-6F1D3518822F}"/>
                </a:ext>
              </a:extLst>
            </p:cNvPr>
            <p:cNvSpPr txBox="1"/>
            <p:nvPr/>
          </p:nvSpPr>
          <p:spPr>
            <a:xfrm rot="2714378">
              <a:off x="1569533" y="1776396"/>
              <a:ext cx="271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529B098-E2A4-C99C-5F25-82AE94FA66A5}"/>
                </a:ext>
              </a:extLst>
            </p:cNvPr>
            <p:cNvSpPr txBox="1"/>
            <p:nvPr/>
          </p:nvSpPr>
          <p:spPr>
            <a:xfrm rot="2714378">
              <a:off x="1007080" y="1706492"/>
              <a:ext cx="271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AC572DB6-F81F-2C73-AF2E-9307EDD45567}"/>
              </a:ext>
            </a:extLst>
          </p:cNvPr>
          <p:cNvSpPr txBox="1"/>
          <p:nvPr/>
        </p:nvSpPr>
        <p:spPr>
          <a:xfrm>
            <a:off x="6149121" y="2178046"/>
            <a:ext cx="1207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Raw image stack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E008C3C-5CBB-3580-CE98-9663D8B80DFB}"/>
              </a:ext>
            </a:extLst>
          </p:cNvPr>
          <p:cNvSpPr txBox="1"/>
          <p:nvPr/>
        </p:nvSpPr>
        <p:spPr>
          <a:xfrm>
            <a:off x="9199895" y="1665187"/>
            <a:ext cx="1800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Sheared dataset</a:t>
            </a:r>
          </a:p>
        </p:txBody>
      </p:sp>
      <p:sp>
        <p:nvSpPr>
          <p:cNvPr id="66" name="Arrow: Right 65">
            <a:extLst>
              <a:ext uri="{FF2B5EF4-FFF2-40B4-BE49-F238E27FC236}">
                <a16:creationId xmlns:a16="http://schemas.microsoft.com/office/drawing/2014/main" id="{DB1A7213-9648-6BE3-6BA6-2790F9488C0A}"/>
              </a:ext>
            </a:extLst>
          </p:cNvPr>
          <p:cNvSpPr/>
          <p:nvPr/>
        </p:nvSpPr>
        <p:spPr>
          <a:xfrm>
            <a:off x="3491694" y="3083095"/>
            <a:ext cx="927100" cy="482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27461F6-A22B-1C7A-5C2C-D1B132C472E8}"/>
              </a:ext>
            </a:extLst>
          </p:cNvPr>
          <p:cNvSpPr txBox="1"/>
          <p:nvPr/>
        </p:nvSpPr>
        <p:spPr>
          <a:xfrm>
            <a:off x="3565440" y="2590529"/>
            <a:ext cx="777777" cy="33855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1600">
                <a:latin typeface="Arial" panose="020B0604020202020204" pitchFamily="34" charset="0"/>
                <a:cs typeface="Arial" panose="020B0604020202020204" pitchFamily="34" charset="0"/>
              </a:rPr>
              <a:t>z scan</a:t>
            </a:r>
          </a:p>
        </p:txBody>
      </p:sp>
      <p:sp>
        <p:nvSpPr>
          <p:cNvPr id="68" name="Arrow: Right 67">
            <a:extLst>
              <a:ext uri="{FF2B5EF4-FFF2-40B4-BE49-F238E27FC236}">
                <a16:creationId xmlns:a16="http://schemas.microsoft.com/office/drawing/2014/main" id="{9BF15B7A-773C-01AA-D3B7-6579ECBF2D6A}"/>
              </a:ext>
            </a:extLst>
          </p:cNvPr>
          <p:cNvSpPr/>
          <p:nvPr/>
        </p:nvSpPr>
        <p:spPr>
          <a:xfrm>
            <a:off x="7952372" y="3076595"/>
            <a:ext cx="927100" cy="482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035E1DC-CF01-210B-CA1F-A7F340FF39B3}"/>
              </a:ext>
            </a:extLst>
          </p:cNvPr>
          <p:cNvSpPr txBox="1"/>
          <p:nvPr/>
        </p:nvSpPr>
        <p:spPr>
          <a:xfrm>
            <a:off x="7690403" y="2413415"/>
            <a:ext cx="1505177" cy="5847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computational</a:t>
            </a:r>
          </a:p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shearing 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C4C261B-3B8F-6A5E-FB90-092C8D4A3FA2}"/>
              </a:ext>
            </a:extLst>
          </p:cNvPr>
          <p:cNvCxnSpPr>
            <a:cxnSpLocks/>
          </p:cNvCxnSpPr>
          <p:nvPr/>
        </p:nvCxnSpPr>
        <p:spPr>
          <a:xfrm>
            <a:off x="1774557" y="3069892"/>
            <a:ext cx="0" cy="901607"/>
          </a:xfrm>
          <a:prstGeom prst="straightConnector1">
            <a:avLst/>
          </a:prstGeom>
          <a:ln w="38100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2249E1FF-9379-DD05-D138-91860A330FBA}"/>
              </a:ext>
            </a:extLst>
          </p:cNvPr>
          <p:cNvSpPr txBox="1"/>
          <p:nvPr/>
        </p:nvSpPr>
        <p:spPr>
          <a:xfrm>
            <a:off x="275027" y="3683185"/>
            <a:ext cx="1483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>
                <a:latin typeface="Arial" panose="020B0604020202020204" pitchFamily="34" charset="0"/>
                <a:cs typeface="Arial" panose="020B0604020202020204" pitchFamily="34" charset="0"/>
              </a:rPr>
              <a:t>Scan direction</a:t>
            </a:r>
          </a:p>
        </p:txBody>
      </p:sp>
      <p:sp>
        <p:nvSpPr>
          <p:cNvPr id="176" name="Arc 175">
            <a:extLst>
              <a:ext uri="{FF2B5EF4-FFF2-40B4-BE49-F238E27FC236}">
                <a16:creationId xmlns:a16="http://schemas.microsoft.com/office/drawing/2014/main" id="{4DC690A4-8A2C-F2B3-8CC6-2311D7A12B82}"/>
              </a:ext>
            </a:extLst>
          </p:cNvPr>
          <p:cNvSpPr/>
          <p:nvPr/>
        </p:nvSpPr>
        <p:spPr>
          <a:xfrm rot="20502002">
            <a:off x="1241898" y="2556980"/>
            <a:ext cx="520700" cy="375855"/>
          </a:xfrm>
          <a:prstGeom prst="arc">
            <a:avLst>
              <a:gd name="adj1" fmla="val 11942748"/>
              <a:gd name="adj2" fmla="val 1741648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7" name="TextBox 471">
            <a:extLst>
              <a:ext uri="{FF2B5EF4-FFF2-40B4-BE49-F238E27FC236}">
                <a16:creationId xmlns:a16="http://schemas.microsoft.com/office/drawing/2014/main" id="{E5FF0AC9-8F8B-C5DD-D686-488CE7A94924}"/>
              </a:ext>
            </a:extLst>
          </p:cNvPr>
          <p:cNvSpPr txBox="1"/>
          <p:nvPr/>
        </p:nvSpPr>
        <p:spPr>
          <a:xfrm>
            <a:off x="1108547" y="2284872"/>
            <a:ext cx="877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/>
              <a:t>θ</a:t>
            </a:r>
            <a:endParaRPr kumimoji="0" lang="en-US" sz="1800" b="0" i="0" u="none" strike="noStrike" kern="0" cap="none" spc="0" normalizeH="0" baseline="3000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35A76B-2C09-A972-2953-328CCC1AEA82}"/>
              </a:ext>
            </a:extLst>
          </p:cNvPr>
          <p:cNvSpPr txBox="1"/>
          <p:nvPr/>
        </p:nvSpPr>
        <p:spPr>
          <a:xfrm>
            <a:off x="330958" y="1556842"/>
            <a:ext cx="3422613" cy="584775"/>
          </a:xfrm>
          <a:prstGeom prst="rect">
            <a:avLst/>
          </a:prstGeom>
          <a:solidFill>
            <a:srgbClr val="00B0F0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3200" b="1" dirty="0"/>
              <a:t>Cartesian Scanning</a:t>
            </a:r>
          </a:p>
        </p:txBody>
      </p:sp>
      <p:pic>
        <p:nvPicPr>
          <p:cNvPr id="34" name="Picture 33" descr="A person looking through a transparent box&#10;&#10;Description automatically generated">
            <a:extLst>
              <a:ext uri="{FF2B5EF4-FFF2-40B4-BE49-F238E27FC236}">
                <a16:creationId xmlns:a16="http://schemas.microsoft.com/office/drawing/2014/main" id="{BCC7818E-0B00-7163-EFD5-B2A4D2A2F3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157" t="34457" r="24923" b="22150"/>
          <a:stretch/>
        </p:blipFill>
        <p:spPr>
          <a:xfrm rot="10800000" flipH="1" flipV="1">
            <a:off x="4792085" y="4179894"/>
            <a:ext cx="2388286" cy="2332544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D0545E98-A446-FC31-D60C-4C07E00B2A92}"/>
              </a:ext>
            </a:extLst>
          </p:cNvPr>
          <p:cNvSpPr/>
          <p:nvPr/>
        </p:nvSpPr>
        <p:spPr>
          <a:xfrm>
            <a:off x="3690778" y="4884182"/>
            <a:ext cx="927100" cy="482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F443B05-4281-6B5B-902C-7457228FB5D6}"/>
              </a:ext>
            </a:extLst>
          </p:cNvPr>
          <p:cNvGrpSpPr/>
          <p:nvPr/>
        </p:nvGrpSpPr>
        <p:grpSpPr>
          <a:xfrm>
            <a:off x="1328716" y="3929519"/>
            <a:ext cx="2549921" cy="2802570"/>
            <a:chOff x="8883527" y="1548143"/>
            <a:chExt cx="2403463" cy="4041935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24302CC-78E4-F581-9702-1FC753FFDE8E}"/>
                </a:ext>
              </a:extLst>
            </p:cNvPr>
            <p:cNvSpPr/>
            <p:nvPr/>
          </p:nvSpPr>
          <p:spPr>
            <a:xfrm>
              <a:off x="8883527" y="3109738"/>
              <a:ext cx="817995" cy="553997"/>
            </a:xfrm>
            <a:prstGeom prst="rect">
              <a:avLst/>
            </a:prstGeom>
            <a:solidFill>
              <a:srgbClr val="92D050"/>
            </a:solidFill>
            <a:ln w="12700" cap="flat" cmpd="sng" algn="ctr">
              <a:solidFill>
                <a:srgbClr val="0075B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Excitation Pathway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E7507B0-6B05-4308-575C-C58942E5259D}"/>
                </a:ext>
              </a:extLst>
            </p:cNvPr>
            <p:cNvGrpSpPr/>
            <p:nvPr/>
          </p:nvGrpSpPr>
          <p:grpSpPr>
            <a:xfrm>
              <a:off x="9123259" y="1548143"/>
              <a:ext cx="2163731" cy="4041935"/>
              <a:chOff x="9123259" y="1548143"/>
              <a:chExt cx="2163731" cy="4041935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48F32156-D5B2-7F3E-9088-D60C1B007E5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162036" y="2976775"/>
                <a:ext cx="1669376" cy="2409881"/>
              </a:xfrm>
              <a:prstGeom prst="line">
                <a:avLst/>
              </a:prstGeom>
              <a:noFill/>
              <a:ln w="34925" cap="flat" cmpd="sng" algn="ctr">
                <a:solidFill>
                  <a:srgbClr val="0075B0"/>
                </a:solidFill>
                <a:prstDash val="lgDash"/>
                <a:miter lim="800000"/>
              </a:ln>
              <a:effectLst/>
            </p:spPr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61A63CA1-F6FC-B277-E8CC-63FE03ED82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123259" y="3988797"/>
                <a:ext cx="1069827" cy="16654"/>
              </a:xfrm>
              <a:prstGeom prst="line">
                <a:avLst/>
              </a:prstGeom>
              <a:noFill/>
              <a:ln w="57150" cap="flat" cmpd="sng" algn="ctr">
                <a:solidFill>
                  <a:srgbClr val="92D050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6099A526-5EBE-4743-AFB2-341A6A290DA6}"/>
                  </a:ext>
                </a:extLst>
              </p:cNvPr>
              <p:cNvGrpSpPr/>
              <p:nvPr/>
            </p:nvGrpSpPr>
            <p:grpSpPr>
              <a:xfrm>
                <a:off x="9775096" y="1548143"/>
                <a:ext cx="543698" cy="3116381"/>
                <a:chOff x="9775113" y="1548143"/>
                <a:chExt cx="562418" cy="3116381"/>
              </a:xfrm>
            </p:grpSpPr>
            <p:sp>
              <p:nvSpPr>
                <p:cNvPr id="78" name="Cube 77">
                  <a:extLst>
                    <a:ext uri="{FF2B5EF4-FFF2-40B4-BE49-F238E27FC236}">
                      <a16:creationId xmlns:a16="http://schemas.microsoft.com/office/drawing/2014/main" id="{E536EBA5-068C-BA81-01C6-82185A558A25}"/>
                    </a:ext>
                  </a:extLst>
                </p:cNvPr>
                <p:cNvSpPr/>
                <p:nvPr/>
              </p:nvSpPr>
              <p:spPr>
                <a:xfrm>
                  <a:off x="9775113" y="2066630"/>
                  <a:ext cx="272775" cy="535878"/>
                </a:xfrm>
                <a:prstGeom prst="cube">
                  <a:avLst>
                    <a:gd name="adj" fmla="val 43519"/>
                  </a:avLst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Cube 78">
                  <a:extLst>
                    <a:ext uri="{FF2B5EF4-FFF2-40B4-BE49-F238E27FC236}">
                      <a16:creationId xmlns:a16="http://schemas.microsoft.com/office/drawing/2014/main" id="{29C054AC-518D-E7AC-4758-2F51BCC87FFF}"/>
                    </a:ext>
                  </a:extLst>
                </p:cNvPr>
                <p:cNvSpPr/>
                <p:nvPr/>
              </p:nvSpPr>
              <p:spPr>
                <a:xfrm rot="5400000" flipH="1">
                  <a:off x="9508112" y="2970963"/>
                  <a:ext cx="1125255" cy="436345"/>
                </a:xfrm>
                <a:prstGeom prst="cube">
                  <a:avLst>
                    <a:gd name="adj" fmla="val 93138"/>
                  </a:avLst>
                </a:prstGeom>
                <a:solidFill>
                  <a:srgbClr val="00833C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Cube 79">
                  <a:extLst>
                    <a:ext uri="{FF2B5EF4-FFF2-40B4-BE49-F238E27FC236}">
                      <a16:creationId xmlns:a16="http://schemas.microsoft.com/office/drawing/2014/main" id="{D78C6F7C-C367-5B43-E56E-D4C1F5592750}"/>
                    </a:ext>
                  </a:extLst>
                </p:cNvPr>
                <p:cNvSpPr/>
                <p:nvPr/>
              </p:nvSpPr>
              <p:spPr>
                <a:xfrm rot="16200000" flipV="1">
                  <a:off x="9791081" y="4096077"/>
                  <a:ext cx="542713" cy="508866"/>
                </a:xfrm>
                <a:prstGeom prst="cube">
                  <a:avLst>
                    <a:gd name="adj" fmla="val 66519"/>
                  </a:avLst>
                </a:prstGeom>
                <a:solidFill>
                  <a:srgbClr val="00B05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Cube 80">
                  <a:extLst>
                    <a:ext uri="{FF2B5EF4-FFF2-40B4-BE49-F238E27FC236}">
                      <a16:creationId xmlns:a16="http://schemas.microsoft.com/office/drawing/2014/main" id="{612BA4CF-F12C-E360-7033-0B8299ACA90E}"/>
                    </a:ext>
                  </a:extLst>
                </p:cNvPr>
                <p:cNvSpPr/>
                <p:nvPr/>
              </p:nvSpPr>
              <p:spPr>
                <a:xfrm rot="16200000" flipV="1">
                  <a:off x="9237373" y="3128935"/>
                  <a:ext cx="1980784" cy="194595"/>
                </a:xfrm>
                <a:prstGeom prst="cube">
                  <a:avLst>
                    <a:gd name="adj" fmla="val 6405"/>
                  </a:avLst>
                </a:prstGeom>
                <a:solidFill>
                  <a:srgbClr val="00B05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Cube 81">
                  <a:extLst>
                    <a:ext uri="{FF2B5EF4-FFF2-40B4-BE49-F238E27FC236}">
                      <a16:creationId xmlns:a16="http://schemas.microsoft.com/office/drawing/2014/main" id="{601FD121-6E49-7776-7F09-FF5DBE557434}"/>
                    </a:ext>
                  </a:extLst>
                </p:cNvPr>
                <p:cNvSpPr/>
                <p:nvPr/>
              </p:nvSpPr>
              <p:spPr>
                <a:xfrm>
                  <a:off x="9847872" y="1935217"/>
                  <a:ext cx="413346" cy="2592397"/>
                </a:xfrm>
                <a:prstGeom prst="cube">
                  <a:avLst>
                    <a:gd name="adj" fmla="val 92106"/>
                  </a:avLst>
                </a:prstGeom>
                <a:gradFill flip="none" rotWithShape="1">
                  <a:gsLst>
                    <a:gs pos="0">
                      <a:srgbClr val="FFFFFE">
                        <a:shade val="30000"/>
                        <a:satMod val="115000"/>
                        <a:alpha val="50000"/>
                      </a:srgbClr>
                    </a:gs>
                    <a:gs pos="60000">
                      <a:srgbClr val="FFFFFE">
                        <a:shade val="67500"/>
                        <a:satMod val="115000"/>
                        <a:alpha val="2000"/>
                      </a:srgbClr>
                    </a:gs>
                    <a:gs pos="100000">
                      <a:srgbClr val="FFFFFE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ln w="1270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Cube 82">
                  <a:extLst>
                    <a:ext uri="{FF2B5EF4-FFF2-40B4-BE49-F238E27FC236}">
                      <a16:creationId xmlns:a16="http://schemas.microsoft.com/office/drawing/2014/main" id="{ADF06E90-DB36-5AD5-342D-C1A6DA9DCD27}"/>
                    </a:ext>
                  </a:extLst>
                </p:cNvPr>
                <p:cNvSpPr/>
                <p:nvPr/>
              </p:nvSpPr>
              <p:spPr>
                <a:xfrm>
                  <a:off x="9960679" y="2033671"/>
                  <a:ext cx="177070" cy="541113"/>
                </a:xfrm>
                <a:prstGeom prst="cube">
                  <a:avLst>
                    <a:gd name="adj" fmla="val 86576"/>
                  </a:avLst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5FEDB6F0-1E60-5FF3-C1DC-B60E3D44E48C}"/>
                    </a:ext>
                  </a:extLst>
                </p:cNvPr>
                <p:cNvGrpSpPr/>
                <p:nvPr/>
              </p:nvGrpSpPr>
              <p:grpSpPr>
                <a:xfrm rot="16200000">
                  <a:off x="8880716" y="3173558"/>
                  <a:ext cx="2325896" cy="462897"/>
                  <a:chOff x="8880716" y="3173558"/>
                  <a:chExt cx="4002726" cy="674769"/>
                </a:xfrm>
              </p:grpSpPr>
              <p:sp>
                <p:nvSpPr>
                  <p:cNvPr id="98" name="Cube 97">
                    <a:extLst>
                      <a:ext uri="{FF2B5EF4-FFF2-40B4-BE49-F238E27FC236}">
                        <a16:creationId xmlns:a16="http://schemas.microsoft.com/office/drawing/2014/main" id="{EE395998-49CA-D976-C00D-DA3C446E264C}"/>
                      </a:ext>
                    </a:extLst>
                  </p:cNvPr>
                  <p:cNvSpPr/>
                  <p:nvPr/>
                </p:nvSpPr>
                <p:spPr>
                  <a:xfrm flipV="1">
                    <a:off x="9384490" y="3618821"/>
                    <a:ext cx="3498952" cy="229506"/>
                  </a:xfrm>
                  <a:prstGeom prst="cube">
                    <a:avLst>
                      <a:gd name="adj" fmla="val 6405"/>
                    </a:avLst>
                  </a:prstGeom>
                  <a:solidFill>
                    <a:srgbClr val="0075B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9" name="Cube 98">
                    <a:extLst>
                      <a:ext uri="{FF2B5EF4-FFF2-40B4-BE49-F238E27FC236}">
                        <a16:creationId xmlns:a16="http://schemas.microsoft.com/office/drawing/2014/main" id="{3B26AB28-9FC0-13F6-D911-CB1C18892FA2}"/>
                      </a:ext>
                    </a:extLst>
                  </p:cNvPr>
                  <p:cNvSpPr/>
                  <p:nvPr/>
                </p:nvSpPr>
                <p:spPr>
                  <a:xfrm flipV="1">
                    <a:off x="8880716" y="3173558"/>
                    <a:ext cx="664246" cy="607260"/>
                  </a:xfrm>
                  <a:prstGeom prst="cube">
                    <a:avLst>
                      <a:gd name="adj" fmla="val 89431"/>
                    </a:avLst>
                  </a:prstGeom>
                  <a:solidFill>
                    <a:srgbClr val="003865">
                      <a:lumMod val="75000"/>
                      <a:lumOff val="25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0" name="Cube 99">
                    <a:extLst>
                      <a:ext uri="{FF2B5EF4-FFF2-40B4-BE49-F238E27FC236}">
                        <a16:creationId xmlns:a16="http://schemas.microsoft.com/office/drawing/2014/main" id="{B232B0DD-C65E-6DEF-EEE6-9D0DFA4D05C7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1139350" y="2006034"/>
                    <a:ext cx="96733" cy="3391449"/>
                  </a:xfrm>
                  <a:prstGeom prst="cube">
                    <a:avLst>
                      <a:gd name="adj" fmla="val 68745"/>
                    </a:avLst>
                  </a:prstGeom>
                  <a:solidFill>
                    <a:srgbClr val="003865">
                      <a:lumMod val="10000"/>
                      <a:lumOff val="9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1" name="Cube 100">
                    <a:extLst>
                      <a:ext uri="{FF2B5EF4-FFF2-40B4-BE49-F238E27FC236}">
                        <a16:creationId xmlns:a16="http://schemas.microsoft.com/office/drawing/2014/main" id="{73325126-82B0-1E60-C008-E84336FDDCEA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781074" y="1615157"/>
                    <a:ext cx="58740" cy="3374078"/>
                  </a:xfrm>
                  <a:prstGeom prst="cube">
                    <a:avLst>
                      <a:gd name="adj" fmla="val 68745"/>
                    </a:avLst>
                  </a:prstGeom>
                  <a:solidFill>
                    <a:srgbClr val="003865">
                      <a:lumMod val="10000"/>
                      <a:lumOff val="9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2" name="Cube 101">
                    <a:extLst>
                      <a:ext uri="{FF2B5EF4-FFF2-40B4-BE49-F238E27FC236}">
                        <a16:creationId xmlns:a16="http://schemas.microsoft.com/office/drawing/2014/main" id="{33096383-B6B8-FB1D-2960-9B4895FE07A1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1138616" y="2103187"/>
                    <a:ext cx="98202" cy="3391450"/>
                  </a:xfrm>
                  <a:prstGeom prst="cube">
                    <a:avLst>
                      <a:gd name="adj" fmla="val 68745"/>
                    </a:avLst>
                  </a:prstGeom>
                  <a:solidFill>
                    <a:srgbClr val="003865">
                      <a:lumMod val="50000"/>
                      <a:lumOff val="5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3" name="Cube 102">
                    <a:extLst>
                      <a:ext uri="{FF2B5EF4-FFF2-40B4-BE49-F238E27FC236}">
                        <a16:creationId xmlns:a16="http://schemas.microsoft.com/office/drawing/2014/main" id="{04D7B481-5DF6-7E48-042F-DB11B4FD796C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9237441" y="3356280"/>
                    <a:ext cx="294099" cy="355358"/>
                  </a:xfrm>
                  <a:prstGeom prst="cube">
                    <a:avLst>
                      <a:gd name="adj" fmla="val 88731"/>
                    </a:avLst>
                  </a:prstGeom>
                  <a:solidFill>
                    <a:srgbClr val="003865">
                      <a:lumMod val="10000"/>
                      <a:lumOff val="9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4" name="Cube 103">
                    <a:extLst>
                      <a:ext uri="{FF2B5EF4-FFF2-40B4-BE49-F238E27FC236}">
                        <a16:creationId xmlns:a16="http://schemas.microsoft.com/office/drawing/2014/main" id="{6C3EE942-173E-B184-5727-18F0EDFDBDC2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9162703" y="3385676"/>
                    <a:ext cx="386293" cy="412640"/>
                  </a:xfrm>
                  <a:prstGeom prst="cube">
                    <a:avLst>
                      <a:gd name="adj" fmla="val 89842"/>
                    </a:avLst>
                  </a:prstGeom>
                  <a:solidFill>
                    <a:srgbClr val="003865">
                      <a:lumMod val="50000"/>
                      <a:lumOff val="5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5" name="Cube 104">
                    <a:extLst>
                      <a:ext uri="{FF2B5EF4-FFF2-40B4-BE49-F238E27FC236}">
                        <a16:creationId xmlns:a16="http://schemas.microsoft.com/office/drawing/2014/main" id="{BC11A6A2-71C9-4B8B-D00D-5A50AA856315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769400" y="1707691"/>
                    <a:ext cx="83235" cy="3405580"/>
                  </a:xfrm>
                  <a:prstGeom prst="cube">
                    <a:avLst>
                      <a:gd name="adj" fmla="val 68745"/>
                    </a:avLst>
                  </a:prstGeom>
                  <a:solidFill>
                    <a:srgbClr val="003865">
                      <a:lumMod val="50000"/>
                      <a:lumOff val="5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6" name="Cube 105">
                    <a:extLst>
                      <a:ext uri="{FF2B5EF4-FFF2-40B4-BE49-F238E27FC236}">
                        <a16:creationId xmlns:a16="http://schemas.microsoft.com/office/drawing/2014/main" id="{BD1CA16D-22F9-7C0E-8097-623D63BF3C45}"/>
                      </a:ext>
                    </a:extLst>
                  </p:cNvPr>
                  <p:cNvSpPr/>
                  <p:nvPr/>
                </p:nvSpPr>
                <p:spPr>
                  <a:xfrm flipV="1">
                    <a:off x="8939257" y="3200958"/>
                    <a:ext cx="3518444" cy="202474"/>
                  </a:xfrm>
                  <a:prstGeom prst="cube">
                    <a:avLst>
                      <a:gd name="adj" fmla="val 4033"/>
                    </a:avLst>
                  </a:prstGeom>
                  <a:solidFill>
                    <a:srgbClr val="0075B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85" name="Cube 84">
                  <a:extLst>
                    <a:ext uri="{FF2B5EF4-FFF2-40B4-BE49-F238E27FC236}">
                      <a16:creationId xmlns:a16="http://schemas.microsoft.com/office/drawing/2014/main" id="{70DF602D-A7A2-4157-40EB-6F65E759FF79}"/>
                    </a:ext>
                  </a:extLst>
                </p:cNvPr>
                <p:cNvSpPr/>
                <p:nvPr/>
              </p:nvSpPr>
              <p:spPr>
                <a:xfrm>
                  <a:off x="9880314" y="1935218"/>
                  <a:ext cx="415657" cy="2729306"/>
                </a:xfrm>
                <a:prstGeom prst="cube">
                  <a:avLst>
                    <a:gd name="adj" fmla="val 91040"/>
                  </a:avLst>
                </a:prstGeom>
                <a:gradFill flip="none" rotWithShape="1">
                  <a:gsLst>
                    <a:gs pos="0">
                      <a:srgbClr val="FFFFFE">
                        <a:shade val="30000"/>
                        <a:satMod val="115000"/>
                        <a:alpha val="50000"/>
                      </a:srgbClr>
                    </a:gs>
                    <a:gs pos="60000">
                      <a:srgbClr val="FFFFFE">
                        <a:shade val="67500"/>
                        <a:satMod val="115000"/>
                        <a:alpha val="2000"/>
                      </a:srgbClr>
                    </a:gs>
                    <a:gs pos="100000">
                      <a:srgbClr val="FFFFFE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ln w="1270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501A8ED3-A14A-0822-A232-284787019E33}"/>
                    </a:ext>
                  </a:extLst>
                </p:cNvPr>
                <p:cNvGrpSpPr/>
                <p:nvPr/>
              </p:nvGrpSpPr>
              <p:grpSpPr>
                <a:xfrm rot="16200000">
                  <a:off x="8955745" y="3240081"/>
                  <a:ext cx="2224935" cy="538636"/>
                  <a:chOff x="8955744" y="3240081"/>
                  <a:chExt cx="3975656" cy="1046207"/>
                </a:xfrm>
              </p:grpSpPr>
              <p:sp>
                <p:nvSpPr>
                  <p:cNvPr id="92" name="Cube 91">
                    <a:extLst>
                      <a:ext uri="{FF2B5EF4-FFF2-40B4-BE49-F238E27FC236}">
                        <a16:creationId xmlns:a16="http://schemas.microsoft.com/office/drawing/2014/main" id="{EFEF6255-92AD-65DF-42B3-66B6E0266727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518202" y="1684504"/>
                    <a:ext cx="80661" cy="3191816"/>
                  </a:xfrm>
                  <a:prstGeom prst="cube">
                    <a:avLst>
                      <a:gd name="adj" fmla="val 68745"/>
                    </a:avLst>
                  </a:prstGeom>
                  <a:solidFill>
                    <a:srgbClr val="00B05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3" name="Cube 92">
                    <a:extLst>
                      <a:ext uri="{FF2B5EF4-FFF2-40B4-BE49-F238E27FC236}">
                        <a16:creationId xmlns:a16="http://schemas.microsoft.com/office/drawing/2014/main" id="{74BA9C38-5A7A-E2A6-3B17-75032B14B5BE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10429898" y="4210614"/>
                    <a:ext cx="315188" cy="75674"/>
                  </a:xfrm>
                  <a:prstGeom prst="cube">
                    <a:avLst>
                      <a:gd name="adj" fmla="val 80451"/>
                    </a:avLst>
                  </a:prstGeom>
                  <a:solidFill>
                    <a:srgbClr val="0075B0">
                      <a:lumMod val="40000"/>
                      <a:lumOff val="6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4" name="Cube 93">
                    <a:extLst>
                      <a:ext uri="{FF2B5EF4-FFF2-40B4-BE49-F238E27FC236}">
                        <a16:creationId xmlns:a16="http://schemas.microsoft.com/office/drawing/2014/main" id="{53657C04-FA8D-AAE3-F09B-021398A5C4B4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12616212" y="4205567"/>
                    <a:ext cx="315188" cy="75674"/>
                  </a:xfrm>
                  <a:prstGeom prst="cube">
                    <a:avLst>
                      <a:gd name="adj" fmla="val 80451"/>
                    </a:avLst>
                  </a:prstGeom>
                  <a:solidFill>
                    <a:srgbClr val="0075B0">
                      <a:lumMod val="40000"/>
                      <a:lumOff val="6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5" name="Cube 94">
                    <a:extLst>
                      <a:ext uri="{FF2B5EF4-FFF2-40B4-BE49-F238E27FC236}">
                        <a16:creationId xmlns:a16="http://schemas.microsoft.com/office/drawing/2014/main" id="{8A9D6F37-3847-2E7C-7112-DE3104AAD3C4}"/>
                      </a:ext>
                    </a:extLst>
                  </p:cNvPr>
                  <p:cNvSpPr/>
                  <p:nvPr/>
                </p:nvSpPr>
                <p:spPr>
                  <a:xfrm flipV="1">
                    <a:off x="8955744" y="3268215"/>
                    <a:ext cx="3148965" cy="338034"/>
                  </a:xfrm>
                  <a:prstGeom prst="cube">
                    <a:avLst>
                      <a:gd name="adj" fmla="val 4033"/>
                    </a:avLst>
                  </a:prstGeom>
                  <a:solidFill>
                    <a:srgbClr val="00B05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6" name="Cube 95">
                    <a:extLst>
                      <a:ext uri="{FF2B5EF4-FFF2-40B4-BE49-F238E27FC236}">
                        <a16:creationId xmlns:a16="http://schemas.microsoft.com/office/drawing/2014/main" id="{5DD85745-B3FD-EE73-1F4C-A6CC497C53DD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11839252" y="3563507"/>
                    <a:ext cx="315188" cy="75674"/>
                  </a:xfrm>
                  <a:prstGeom prst="cube">
                    <a:avLst>
                      <a:gd name="adj" fmla="val 80451"/>
                    </a:avLst>
                  </a:prstGeom>
                  <a:solidFill>
                    <a:srgbClr val="003865">
                      <a:lumMod val="25000"/>
                      <a:lumOff val="75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7" name="Cube 96">
                    <a:extLst>
                      <a:ext uri="{FF2B5EF4-FFF2-40B4-BE49-F238E27FC236}">
                        <a16:creationId xmlns:a16="http://schemas.microsoft.com/office/drawing/2014/main" id="{B3244B2C-8252-66F1-34A5-4D602225D53C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9881214" y="3563507"/>
                    <a:ext cx="315188" cy="75674"/>
                  </a:xfrm>
                  <a:prstGeom prst="cube">
                    <a:avLst>
                      <a:gd name="adj" fmla="val 80451"/>
                    </a:avLst>
                  </a:prstGeom>
                  <a:solidFill>
                    <a:srgbClr val="0075B0">
                      <a:lumMod val="40000"/>
                      <a:lumOff val="6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87" name="Cube 86">
                  <a:extLst>
                    <a:ext uri="{FF2B5EF4-FFF2-40B4-BE49-F238E27FC236}">
                      <a16:creationId xmlns:a16="http://schemas.microsoft.com/office/drawing/2014/main" id="{D991D970-C777-268E-71AA-92DE9AC43D6E}"/>
                    </a:ext>
                  </a:extLst>
                </p:cNvPr>
                <p:cNvSpPr/>
                <p:nvPr/>
              </p:nvSpPr>
              <p:spPr>
                <a:xfrm>
                  <a:off x="10013847" y="2051356"/>
                  <a:ext cx="292793" cy="535878"/>
                </a:xfrm>
                <a:prstGeom prst="cube">
                  <a:avLst>
                    <a:gd name="adj" fmla="val 43519"/>
                  </a:avLst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Can 21">
                  <a:extLst>
                    <a:ext uri="{FF2B5EF4-FFF2-40B4-BE49-F238E27FC236}">
                      <a16:creationId xmlns:a16="http://schemas.microsoft.com/office/drawing/2014/main" id="{F56F555A-A004-172A-2EC7-CC836F92BC81}"/>
                    </a:ext>
                  </a:extLst>
                </p:cNvPr>
                <p:cNvSpPr/>
                <p:nvPr/>
              </p:nvSpPr>
              <p:spPr>
                <a:xfrm>
                  <a:off x="9878919" y="1548143"/>
                  <a:ext cx="328573" cy="629444"/>
                </a:xfrm>
                <a:prstGeom prst="can">
                  <a:avLst>
                    <a:gd name="adj" fmla="val 24952"/>
                  </a:avLst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Oval 88">
                  <a:extLst>
                    <a:ext uri="{FF2B5EF4-FFF2-40B4-BE49-F238E27FC236}">
                      <a16:creationId xmlns:a16="http://schemas.microsoft.com/office/drawing/2014/main" id="{3EF216E2-9303-37ED-48C5-8382C3B62416}"/>
                    </a:ext>
                  </a:extLst>
                </p:cNvPr>
                <p:cNvSpPr/>
                <p:nvPr/>
              </p:nvSpPr>
              <p:spPr>
                <a:xfrm rot="16200000">
                  <a:off x="9992556" y="1590281"/>
                  <a:ext cx="21403" cy="68415"/>
                </a:xfrm>
                <a:prstGeom prst="ellipse">
                  <a:avLst/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39C84869-FBF8-B081-609A-984470C3DAFC}"/>
                    </a:ext>
                  </a:extLst>
                </p:cNvPr>
                <p:cNvSpPr/>
                <p:nvPr/>
              </p:nvSpPr>
              <p:spPr>
                <a:xfrm rot="16200000">
                  <a:off x="10060628" y="1522921"/>
                  <a:ext cx="26821" cy="106911"/>
                </a:xfrm>
                <a:prstGeom prst="ellipse">
                  <a:avLst/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Cube 90">
                  <a:extLst>
                    <a:ext uri="{FF2B5EF4-FFF2-40B4-BE49-F238E27FC236}">
                      <a16:creationId xmlns:a16="http://schemas.microsoft.com/office/drawing/2014/main" id="{99E1188A-9855-BA22-AF01-D4F97D4AF5B6}"/>
                    </a:ext>
                  </a:extLst>
                </p:cNvPr>
                <p:cNvSpPr/>
                <p:nvPr/>
              </p:nvSpPr>
              <p:spPr>
                <a:xfrm rot="16200000" flipV="1">
                  <a:off x="9704370" y="2608727"/>
                  <a:ext cx="370133" cy="131574"/>
                </a:xfrm>
                <a:prstGeom prst="cube">
                  <a:avLst>
                    <a:gd name="adj" fmla="val 4033"/>
                  </a:avLst>
                </a:prstGeom>
                <a:solidFill>
                  <a:srgbClr val="0075B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BEA1877C-0572-100B-5D8E-A791CA5EE970}"/>
                  </a:ext>
                </a:extLst>
              </p:cNvPr>
              <p:cNvSpPr/>
              <p:nvPr/>
            </p:nvSpPr>
            <p:spPr>
              <a:xfrm>
                <a:off x="10375835" y="4869391"/>
                <a:ext cx="911155" cy="582419"/>
              </a:xfrm>
              <a:prstGeom prst="rect">
                <a:avLst/>
              </a:prstGeom>
              <a:solidFill>
                <a:srgbClr val="951271">
                  <a:lumMod val="60000"/>
                  <a:lumOff val="40000"/>
                </a:srgbClr>
              </a:solidFill>
              <a:ln w="12700" cap="flat" cmpd="sng" algn="ctr">
                <a:solidFill>
                  <a:srgbClr val="0075B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Detection Pathway</a:t>
                </a:r>
              </a:p>
            </p:txBody>
          </p: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E093B87A-25E6-4B7D-D4AB-4F6410E06A77}"/>
                  </a:ext>
                </a:extLst>
              </p:cNvPr>
              <p:cNvCxnSpPr>
                <a:cxnSpLocks/>
                <a:stCxn id="29" idx="2"/>
              </p:cNvCxnSpPr>
              <p:nvPr/>
            </p:nvCxnSpPr>
            <p:spPr>
              <a:xfrm>
                <a:off x="9292525" y="3663735"/>
                <a:ext cx="294402" cy="34171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3B9417C1-8F18-6308-D021-6C8CA04CB7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106218" y="4878502"/>
                <a:ext cx="269618" cy="282098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0000"/>
                </a:solidFill>
                <a:prstDash val="solid"/>
                <a:miter lim="800000"/>
                <a:tailEnd type="triangle"/>
              </a:ln>
              <a:effectLst/>
            </p:spPr>
          </p:cxnSp>
          <p:sp>
            <p:nvSpPr>
              <p:cNvPr id="71" name="Arc 70">
                <a:extLst>
                  <a:ext uri="{FF2B5EF4-FFF2-40B4-BE49-F238E27FC236}">
                    <a16:creationId xmlns:a16="http://schemas.microsoft.com/office/drawing/2014/main" id="{F5F57277-9D80-B70F-1C7A-73AB69B836E7}"/>
                  </a:ext>
                </a:extLst>
              </p:cNvPr>
              <p:cNvSpPr/>
              <p:nvPr/>
            </p:nvSpPr>
            <p:spPr>
              <a:xfrm rot="10800000">
                <a:off x="9560679" y="4252030"/>
                <a:ext cx="851439" cy="863908"/>
              </a:xfrm>
              <a:prstGeom prst="arc">
                <a:avLst>
                  <a:gd name="adj1" fmla="val 14933195"/>
                  <a:gd name="adj2" fmla="val 20790335"/>
                </a:avLst>
              </a:prstGeom>
              <a:noFill/>
              <a:ln w="6350" cap="flat" cmpd="sng" algn="ctr">
                <a:solidFill>
                  <a:srgbClr val="0075B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srgbClr val="003865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TextBox 471">
                <a:extLst>
                  <a:ext uri="{FF2B5EF4-FFF2-40B4-BE49-F238E27FC236}">
                    <a16:creationId xmlns:a16="http://schemas.microsoft.com/office/drawing/2014/main" id="{B72673D7-29A8-7900-519B-9BCF32BC5692}"/>
                  </a:ext>
                </a:extLst>
              </p:cNvPr>
              <p:cNvSpPr txBox="1"/>
              <p:nvPr/>
            </p:nvSpPr>
            <p:spPr>
              <a:xfrm>
                <a:off x="9420955" y="5183235"/>
                <a:ext cx="686643" cy="4068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3865"/>
                    </a:solidFill>
                    <a:effectLst/>
                    <a:uLnTx/>
                    <a:uFillTx/>
                  </a:rPr>
                  <a:t>45</a:t>
                </a:r>
                <a:r>
                  <a:rPr kumimoji="0" lang="en-US" sz="1800" b="0" i="0" u="none" strike="noStrike" kern="0" cap="none" spc="0" normalizeH="0" baseline="30000" noProof="0">
                    <a:ln>
                      <a:noFill/>
                    </a:ln>
                    <a:solidFill>
                      <a:srgbClr val="003865"/>
                    </a:solidFill>
                    <a:effectLst/>
                    <a:uLnTx/>
                    <a:uFillTx/>
                  </a:rPr>
                  <a:t>o</a:t>
                </a: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3865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E6E2401A-E999-2FD6-32DF-4E3856025E09}"/>
                  </a:ext>
                </a:extLst>
              </p:cNvPr>
              <p:cNvSpPr/>
              <p:nvPr/>
            </p:nvSpPr>
            <p:spPr>
              <a:xfrm>
                <a:off x="10361515" y="3932892"/>
                <a:ext cx="901421" cy="562231"/>
              </a:xfrm>
              <a:prstGeom prst="rect">
                <a:avLst/>
              </a:prstGeom>
              <a:solidFill>
                <a:srgbClr val="0070C0"/>
              </a:solidFill>
              <a:ln w="12700" cap="flat" cmpd="sng" algn="ctr">
                <a:solidFill>
                  <a:srgbClr val="0075B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Mount Orientation</a:t>
                </a:r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503ACB44-6CE0-066C-EC59-AE3F39926B0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12031" y="3505830"/>
                <a:ext cx="221126" cy="427062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0000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6A2843FC-B362-87AF-6784-3BEDE39777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82995" y="3948458"/>
                <a:ext cx="6865" cy="1600310"/>
              </a:xfrm>
              <a:prstGeom prst="line">
                <a:avLst/>
              </a:prstGeom>
              <a:noFill/>
              <a:ln w="57150" cap="flat" cmpd="sng" algn="ctr">
                <a:solidFill>
                  <a:srgbClr val="951271">
                    <a:lumMod val="60000"/>
                    <a:lumOff val="40000"/>
                  </a:srgbClr>
                </a:solidFill>
                <a:prstDash val="solid"/>
                <a:miter lim="800000"/>
              </a:ln>
              <a:effectLst/>
            </p:spPr>
          </p:cxnSp>
        </p:grpSp>
      </p:grpSp>
      <p:sp>
        <p:nvSpPr>
          <p:cNvPr id="126" name="Arrow: Right 125">
            <a:extLst>
              <a:ext uri="{FF2B5EF4-FFF2-40B4-BE49-F238E27FC236}">
                <a16:creationId xmlns:a16="http://schemas.microsoft.com/office/drawing/2014/main" id="{82B12DE5-08E5-EA5C-FD21-A487A8E64841}"/>
              </a:ext>
            </a:extLst>
          </p:cNvPr>
          <p:cNvSpPr/>
          <p:nvPr/>
        </p:nvSpPr>
        <p:spPr>
          <a:xfrm>
            <a:off x="7288671" y="4874611"/>
            <a:ext cx="571152" cy="482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4E259EB-2BC7-9D2E-9B93-19A8B6CB74C2}"/>
              </a:ext>
            </a:extLst>
          </p:cNvPr>
          <p:cNvGrpSpPr/>
          <p:nvPr/>
        </p:nvGrpSpPr>
        <p:grpSpPr>
          <a:xfrm rot="13536851">
            <a:off x="10206981" y="2646490"/>
            <a:ext cx="1163868" cy="706036"/>
            <a:chOff x="989664" y="1657995"/>
            <a:chExt cx="899815" cy="498115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4C10C38-E457-A2C9-6FCE-10D3BFA215BE}"/>
                </a:ext>
              </a:extLst>
            </p:cNvPr>
            <p:cNvCxnSpPr>
              <a:cxnSpLocks/>
            </p:cNvCxnSpPr>
            <p:nvPr/>
          </p:nvCxnSpPr>
          <p:spPr>
            <a:xfrm rot="8063149" flipH="1">
              <a:off x="1111500" y="1841920"/>
              <a:ext cx="367849" cy="0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63BEDE69-D0CF-58F0-5C4C-382B5DE885A5}"/>
                </a:ext>
              </a:extLst>
            </p:cNvPr>
            <p:cNvCxnSpPr>
              <a:cxnSpLocks/>
            </p:cNvCxnSpPr>
            <p:nvPr/>
          </p:nvCxnSpPr>
          <p:spPr>
            <a:xfrm rot="8063149" flipV="1">
              <a:off x="1562839" y="1646490"/>
              <a:ext cx="0" cy="353831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9629B26-FFDA-13F7-CCEF-57D367980DA1}"/>
                </a:ext>
              </a:extLst>
            </p:cNvPr>
            <p:cNvSpPr txBox="1"/>
            <p:nvPr/>
          </p:nvSpPr>
          <p:spPr>
            <a:xfrm rot="8027584">
              <a:off x="1657275" y="1867389"/>
              <a:ext cx="202663" cy="2617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B31E11FD-30A7-6271-9179-E9DC70E34546}"/>
                </a:ext>
              </a:extLst>
            </p:cNvPr>
            <p:cNvSpPr txBox="1"/>
            <p:nvPr/>
          </p:nvSpPr>
          <p:spPr>
            <a:xfrm rot="8027584">
              <a:off x="1019204" y="1923907"/>
              <a:ext cx="202663" cy="2617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71DE9A4-C22B-3878-5515-E9C21666E1EF}"/>
              </a:ext>
            </a:extLst>
          </p:cNvPr>
          <p:cNvSpPr txBox="1"/>
          <p:nvPr/>
        </p:nvSpPr>
        <p:spPr>
          <a:xfrm>
            <a:off x="10481564" y="6342273"/>
            <a:ext cx="51293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Aptos" panose="02110004020202020204"/>
              </a:rPr>
              <a:t>500 µm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36E0469-F5F1-594F-C4A4-C3682C568758}"/>
              </a:ext>
            </a:extLst>
          </p:cNvPr>
          <p:cNvSpPr txBox="1"/>
          <p:nvPr/>
        </p:nvSpPr>
        <p:spPr>
          <a:xfrm>
            <a:off x="11518760" y="0"/>
            <a:ext cx="673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20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97B266E-B5AC-DA23-A0AA-3A56FC3AA8B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2" r="18336" b="8108"/>
          <a:stretch/>
        </p:blipFill>
        <p:spPr>
          <a:xfrm>
            <a:off x="7968124" y="4057272"/>
            <a:ext cx="1286259" cy="1147078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903480BF-53D4-1B1F-3867-B68B4E7B6E8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1" r="22101" b="8108"/>
          <a:stretch/>
        </p:blipFill>
        <p:spPr>
          <a:xfrm>
            <a:off x="10825939" y="5668224"/>
            <a:ext cx="1288053" cy="112831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1936355-7D10-D63B-8B61-6C8BBE175DC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8" r="20066" b="9069"/>
          <a:stretch/>
        </p:blipFill>
        <p:spPr>
          <a:xfrm>
            <a:off x="9386579" y="4729767"/>
            <a:ext cx="1313711" cy="117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47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DEACE-E608-B66A-A3A8-9A9BB1F91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3D6CF6-EBAA-2C70-C4F9-4D180C95577A}"/>
              </a:ext>
            </a:extLst>
          </p:cNvPr>
          <p:cNvSpPr txBox="1"/>
          <p:nvPr/>
        </p:nvSpPr>
        <p:spPr>
          <a:xfrm>
            <a:off x="2618995" y="545551"/>
            <a:ext cx="5545877" cy="58477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GB" sz="3200" dirty="0">
                <a:latin typeface="Arial"/>
                <a:cs typeface="Arial"/>
              </a:rPr>
              <a:t>Tissue Slice Imaging Solution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F24A9E79-8E09-5EAE-0541-4265D64403FF}"/>
              </a:ext>
            </a:extLst>
          </p:cNvPr>
          <p:cNvCxnSpPr>
            <a:cxnSpLocks/>
            <a:endCxn id="119" idx="0"/>
          </p:cNvCxnSpPr>
          <p:nvPr/>
        </p:nvCxnSpPr>
        <p:spPr>
          <a:xfrm flipH="1">
            <a:off x="1122872" y="2291997"/>
            <a:ext cx="14456" cy="754793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28045789-4CD2-9334-9EEC-BB004C1C87A5}"/>
              </a:ext>
            </a:extLst>
          </p:cNvPr>
          <p:cNvSpPr txBox="1"/>
          <p:nvPr/>
        </p:nvSpPr>
        <p:spPr>
          <a:xfrm>
            <a:off x="110213" y="3747679"/>
            <a:ext cx="1483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Scan direction</a:t>
            </a:r>
          </a:p>
        </p:txBody>
      </p:sp>
      <p:sp>
        <p:nvSpPr>
          <p:cNvPr id="89" name="Arrow: Right 88">
            <a:extLst>
              <a:ext uri="{FF2B5EF4-FFF2-40B4-BE49-F238E27FC236}">
                <a16:creationId xmlns:a16="http://schemas.microsoft.com/office/drawing/2014/main" id="{E8DDB3AB-9B28-FC42-C9CA-9B8E1B9B7122}"/>
              </a:ext>
            </a:extLst>
          </p:cNvPr>
          <p:cNvSpPr/>
          <p:nvPr/>
        </p:nvSpPr>
        <p:spPr>
          <a:xfrm>
            <a:off x="2866916" y="3010749"/>
            <a:ext cx="927100" cy="482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FE209F9-7CD5-6701-9AF6-C1F1FD91D91B}"/>
              </a:ext>
            </a:extLst>
          </p:cNvPr>
          <p:cNvSpPr txBox="1"/>
          <p:nvPr/>
        </p:nvSpPr>
        <p:spPr>
          <a:xfrm>
            <a:off x="2845326" y="2543891"/>
            <a:ext cx="816249" cy="33855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x' scan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490214B6-70A4-8EC5-F9D0-091E8E27A6C4}"/>
              </a:ext>
            </a:extLst>
          </p:cNvPr>
          <p:cNvSpPr/>
          <p:nvPr/>
        </p:nvSpPr>
        <p:spPr>
          <a:xfrm>
            <a:off x="4429774" y="2780251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D2881B5-07DD-EA18-8C25-B2791225C550}"/>
              </a:ext>
            </a:extLst>
          </p:cNvPr>
          <p:cNvSpPr/>
          <p:nvPr/>
        </p:nvSpPr>
        <p:spPr>
          <a:xfrm>
            <a:off x="4169557" y="2525851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035E2256-D0ED-5F46-B42A-82E0EF1DA5C2}"/>
              </a:ext>
            </a:extLst>
          </p:cNvPr>
          <p:cNvSpPr/>
          <p:nvPr/>
        </p:nvSpPr>
        <p:spPr>
          <a:xfrm>
            <a:off x="4664857" y="3034651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4358C88B-6ED5-210D-EB00-2E9CC6DC3390}"/>
              </a:ext>
            </a:extLst>
          </p:cNvPr>
          <p:cNvSpPr/>
          <p:nvPr/>
        </p:nvSpPr>
        <p:spPr>
          <a:xfrm>
            <a:off x="4925074" y="3289051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E926058-17CE-FF49-62B3-BBFBC9B52734}"/>
              </a:ext>
            </a:extLst>
          </p:cNvPr>
          <p:cNvSpPr/>
          <p:nvPr/>
        </p:nvSpPr>
        <p:spPr>
          <a:xfrm>
            <a:off x="5203236" y="3543451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A8245C8-0D7B-2E2D-B709-27C788C7C0E6}"/>
              </a:ext>
            </a:extLst>
          </p:cNvPr>
          <p:cNvSpPr/>
          <p:nvPr/>
        </p:nvSpPr>
        <p:spPr>
          <a:xfrm>
            <a:off x="4550275" y="2907451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B98E4F78-F739-178C-004A-5D9F918D0ECA}"/>
              </a:ext>
            </a:extLst>
          </p:cNvPr>
          <p:cNvSpPr/>
          <p:nvPr/>
        </p:nvSpPr>
        <p:spPr>
          <a:xfrm>
            <a:off x="4290058" y="2653051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E3DEE18-A7D7-00C5-83A7-4D36E93C8D00}"/>
              </a:ext>
            </a:extLst>
          </p:cNvPr>
          <p:cNvSpPr/>
          <p:nvPr/>
        </p:nvSpPr>
        <p:spPr>
          <a:xfrm>
            <a:off x="4785358" y="3161851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68542C33-CEFD-53B7-451A-64465858586C}"/>
              </a:ext>
            </a:extLst>
          </p:cNvPr>
          <p:cNvSpPr/>
          <p:nvPr/>
        </p:nvSpPr>
        <p:spPr>
          <a:xfrm>
            <a:off x="5045575" y="3416251"/>
            <a:ext cx="495300" cy="786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32B9AD99-B203-BECC-86B4-702B46603163}"/>
              </a:ext>
            </a:extLst>
          </p:cNvPr>
          <p:cNvSpPr/>
          <p:nvPr/>
        </p:nvSpPr>
        <p:spPr>
          <a:xfrm rot="2700000">
            <a:off x="238609" y="2997867"/>
            <a:ext cx="1532303" cy="334068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DC0FCCE1-3070-B94A-C0BB-CBEFA4FD36A3}"/>
              </a:ext>
            </a:extLst>
          </p:cNvPr>
          <p:cNvSpPr/>
          <p:nvPr/>
        </p:nvSpPr>
        <p:spPr>
          <a:xfrm>
            <a:off x="433727" y="3488295"/>
            <a:ext cx="1926375" cy="89964"/>
          </a:xfrm>
          <a:prstGeom prst="rect">
            <a:avLst/>
          </a:prstGeom>
          <a:solidFill>
            <a:srgbClr val="00B0F0">
              <a:alpha val="4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2EDFDE5C-94D0-08EC-EC74-E5927DF099DB}"/>
              </a:ext>
            </a:extLst>
          </p:cNvPr>
          <p:cNvGrpSpPr/>
          <p:nvPr/>
        </p:nvGrpSpPr>
        <p:grpSpPr>
          <a:xfrm>
            <a:off x="411852" y="3044758"/>
            <a:ext cx="916438" cy="368124"/>
            <a:chOff x="973379" y="1710479"/>
            <a:chExt cx="916438" cy="368124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90269D6-A2D4-0733-0961-24B7C46AD6CB}"/>
                </a:ext>
              </a:extLst>
            </p:cNvPr>
            <p:cNvCxnSpPr/>
            <p:nvPr/>
          </p:nvCxnSpPr>
          <p:spPr>
            <a:xfrm flipV="1">
              <a:off x="1230541" y="1710479"/>
              <a:ext cx="205866" cy="205866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0DB97B97-A8F6-936C-E0D1-300E539625A6}"/>
                </a:ext>
              </a:extLst>
            </p:cNvPr>
            <p:cNvCxnSpPr>
              <a:cxnSpLocks/>
            </p:cNvCxnSpPr>
            <p:nvPr/>
          </p:nvCxnSpPr>
          <p:spPr>
            <a:xfrm>
              <a:off x="1436407" y="1710479"/>
              <a:ext cx="205866" cy="198407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C71369ED-CF00-2FFB-D4ED-796820C7AEF3}"/>
                </a:ext>
              </a:extLst>
            </p:cNvPr>
            <p:cNvSpPr txBox="1"/>
            <p:nvPr/>
          </p:nvSpPr>
          <p:spPr>
            <a:xfrm>
              <a:off x="1564087" y="1740049"/>
              <a:ext cx="325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x'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0FCAA201-B7BE-CBCC-429C-05040326A093}"/>
                </a:ext>
              </a:extLst>
            </p:cNvPr>
            <p:cNvSpPr txBox="1"/>
            <p:nvPr/>
          </p:nvSpPr>
          <p:spPr>
            <a:xfrm>
              <a:off x="973379" y="1724220"/>
              <a:ext cx="325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z'</a:t>
              </a: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4696764-2E50-16FC-3477-7A2EBE8E538A}"/>
              </a:ext>
            </a:extLst>
          </p:cNvPr>
          <p:cNvGrpSpPr/>
          <p:nvPr/>
        </p:nvGrpSpPr>
        <p:grpSpPr>
          <a:xfrm rot="18885622">
            <a:off x="1467676" y="2793595"/>
            <a:ext cx="901007" cy="392843"/>
            <a:chOff x="973352" y="1710479"/>
            <a:chExt cx="901007" cy="370743"/>
          </a:xfrm>
        </p:grpSpPr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383FEAA-A3F1-A3FE-0575-72F60C0BAE80}"/>
                </a:ext>
              </a:extLst>
            </p:cNvPr>
            <p:cNvCxnSpPr/>
            <p:nvPr/>
          </p:nvCxnSpPr>
          <p:spPr>
            <a:xfrm flipV="1">
              <a:off x="1230541" y="1710479"/>
              <a:ext cx="205866" cy="205866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ECDA947-88DE-F295-567D-10BA6E6A013D}"/>
                </a:ext>
              </a:extLst>
            </p:cNvPr>
            <p:cNvCxnSpPr>
              <a:cxnSpLocks/>
            </p:cNvCxnSpPr>
            <p:nvPr/>
          </p:nvCxnSpPr>
          <p:spPr>
            <a:xfrm>
              <a:off x="1436407" y="1710479"/>
              <a:ext cx="205866" cy="198407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42042EFD-7776-FA2D-87C8-5DA0FE333BD3}"/>
                </a:ext>
              </a:extLst>
            </p:cNvPr>
            <p:cNvSpPr txBox="1"/>
            <p:nvPr/>
          </p:nvSpPr>
          <p:spPr>
            <a:xfrm rot="2714378">
              <a:off x="1569533" y="1776396"/>
              <a:ext cx="271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2CFDC4C9-9979-307D-EB5B-550262042779}"/>
                </a:ext>
              </a:extLst>
            </p:cNvPr>
            <p:cNvSpPr txBox="1"/>
            <p:nvPr/>
          </p:nvSpPr>
          <p:spPr>
            <a:xfrm rot="2714378">
              <a:off x="1007080" y="1706492"/>
              <a:ext cx="271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</a:p>
          </p:txBody>
        </p:sp>
      </p:grp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410800BB-D5FD-194F-9180-306176BC88D3}"/>
              </a:ext>
            </a:extLst>
          </p:cNvPr>
          <p:cNvCxnSpPr>
            <a:cxnSpLocks/>
          </p:cNvCxnSpPr>
          <p:nvPr/>
        </p:nvCxnSpPr>
        <p:spPr>
          <a:xfrm>
            <a:off x="344898" y="2505039"/>
            <a:ext cx="1420877" cy="14204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10AB7FF7-2579-62BF-01DB-786F7A1156CA}"/>
              </a:ext>
            </a:extLst>
          </p:cNvPr>
          <p:cNvSpPr txBox="1"/>
          <p:nvPr/>
        </p:nvSpPr>
        <p:spPr>
          <a:xfrm>
            <a:off x="4071819" y="3093266"/>
            <a:ext cx="11210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Raw image stack</a:t>
            </a:r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08085917-5913-3874-6C60-53E0018EBC30}"/>
              </a:ext>
            </a:extLst>
          </p:cNvPr>
          <p:cNvGrpSpPr/>
          <p:nvPr/>
        </p:nvGrpSpPr>
        <p:grpSpPr>
          <a:xfrm>
            <a:off x="8533909" y="2108153"/>
            <a:ext cx="702047" cy="1598595"/>
            <a:chOff x="9161952" y="1430167"/>
            <a:chExt cx="495300" cy="1235916"/>
          </a:xfrm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A7E01563-2923-2043-7EA7-007025009CEB}"/>
                </a:ext>
              </a:extLst>
            </p:cNvPr>
            <p:cNvSpPr/>
            <p:nvPr/>
          </p:nvSpPr>
          <p:spPr>
            <a:xfrm>
              <a:off x="9161952" y="1690663"/>
              <a:ext cx="495300" cy="78666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4E7E9226-B3D5-5F23-D59B-9B66781B04DF}"/>
                </a:ext>
              </a:extLst>
            </p:cNvPr>
            <p:cNvSpPr/>
            <p:nvPr/>
          </p:nvSpPr>
          <p:spPr>
            <a:xfrm>
              <a:off x="9161952" y="1430167"/>
              <a:ext cx="495300" cy="78666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1BCDDACF-6003-D70A-52F8-F5058BE4C2A5}"/>
                </a:ext>
              </a:extLst>
            </p:cNvPr>
            <p:cNvSpPr/>
            <p:nvPr/>
          </p:nvSpPr>
          <p:spPr>
            <a:xfrm>
              <a:off x="9161952" y="1945063"/>
              <a:ext cx="495300" cy="78666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596C4487-B133-BD08-81F5-2A5D36D3D8A2}"/>
                </a:ext>
              </a:extLst>
            </p:cNvPr>
            <p:cNvSpPr/>
            <p:nvPr/>
          </p:nvSpPr>
          <p:spPr>
            <a:xfrm>
              <a:off x="9161952" y="2199463"/>
              <a:ext cx="495300" cy="78666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2E1B3E80-D3B4-5E95-E95E-2DC88B167DDA}"/>
                </a:ext>
              </a:extLst>
            </p:cNvPr>
            <p:cNvSpPr/>
            <p:nvPr/>
          </p:nvSpPr>
          <p:spPr>
            <a:xfrm>
              <a:off x="9161952" y="2453863"/>
              <a:ext cx="495300" cy="78666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C2B82016-C2C6-F3BA-14F6-0B6FA90AE406}"/>
                </a:ext>
              </a:extLst>
            </p:cNvPr>
            <p:cNvSpPr/>
            <p:nvPr/>
          </p:nvSpPr>
          <p:spPr>
            <a:xfrm>
              <a:off x="9161952" y="1817863"/>
              <a:ext cx="495300" cy="78666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1FDE3CBB-49F1-FCDE-C51A-57F4FA6E948A}"/>
                </a:ext>
              </a:extLst>
            </p:cNvPr>
            <p:cNvSpPr/>
            <p:nvPr/>
          </p:nvSpPr>
          <p:spPr>
            <a:xfrm>
              <a:off x="9161952" y="1563463"/>
              <a:ext cx="495300" cy="78666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A016FAAC-4CBE-7EAA-4858-CAC081A9BB74}"/>
                </a:ext>
              </a:extLst>
            </p:cNvPr>
            <p:cNvSpPr/>
            <p:nvPr/>
          </p:nvSpPr>
          <p:spPr>
            <a:xfrm>
              <a:off x="9161952" y="2072263"/>
              <a:ext cx="495300" cy="78666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D4BDF327-871B-2031-D690-C4BC4CC069CF}"/>
                </a:ext>
              </a:extLst>
            </p:cNvPr>
            <p:cNvSpPr/>
            <p:nvPr/>
          </p:nvSpPr>
          <p:spPr>
            <a:xfrm>
              <a:off x="9161952" y="2326663"/>
              <a:ext cx="495300" cy="78666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698958E5-D1BC-E4B0-12D3-B926623000C5}"/>
                </a:ext>
              </a:extLst>
            </p:cNvPr>
            <p:cNvSpPr/>
            <p:nvPr/>
          </p:nvSpPr>
          <p:spPr>
            <a:xfrm>
              <a:off x="9161952" y="2587417"/>
              <a:ext cx="495300" cy="78666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C84BF087-7B0A-9B15-50CA-A12320F06EEF}"/>
              </a:ext>
            </a:extLst>
          </p:cNvPr>
          <p:cNvCxnSpPr>
            <a:cxnSpLocks/>
          </p:cNvCxnSpPr>
          <p:nvPr/>
        </p:nvCxnSpPr>
        <p:spPr>
          <a:xfrm>
            <a:off x="5729155" y="3582784"/>
            <a:ext cx="89882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CFD55FEA-43D8-3B5C-4725-E49A71E92E45}"/>
              </a:ext>
            </a:extLst>
          </p:cNvPr>
          <p:cNvCxnSpPr>
            <a:cxnSpLocks/>
          </p:cNvCxnSpPr>
          <p:nvPr/>
        </p:nvCxnSpPr>
        <p:spPr>
          <a:xfrm>
            <a:off x="5571387" y="3455584"/>
            <a:ext cx="247650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D3C7D9FF-A39C-CB72-FB06-31B361AC2E66}"/>
              </a:ext>
            </a:extLst>
          </p:cNvPr>
          <p:cNvCxnSpPr>
            <a:cxnSpLocks/>
          </p:cNvCxnSpPr>
          <p:nvPr/>
        </p:nvCxnSpPr>
        <p:spPr>
          <a:xfrm>
            <a:off x="5461073" y="3328384"/>
            <a:ext cx="357964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E2F19917-44AF-A3F0-2976-01BBAD65CE00}"/>
              </a:ext>
            </a:extLst>
          </p:cNvPr>
          <p:cNvCxnSpPr>
            <a:cxnSpLocks/>
          </p:cNvCxnSpPr>
          <p:nvPr/>
        </p:nvCxnSpPr>
        <p:spPr>
          <a:xfrm>
            <a:off x="5347570" y="3201184"/>
            <a:ext cx="471467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F87A781C-CBA6-809F-E5EC-D7E01F054C17}"/>
              </a:ext>
            </a:extLst>
          </p:cNvPr>
          <p:cNvCxnSpPr>
            <a:cxnSpLocks/>
          </p:cNvCxnSpPr>
          <p:nvPr/>
        </p:nvCxnSpPr>
        <p:spPr>
          <a:xfrm>
            <a:off x="5258566" y="3073984"/>
            <a:ext cx="560471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E3717F73-8934-20CD-88FA-0E4975D332FD}"/>
              </a:ext>
            </a:extLst>
          </p:cNvPr>
          <p:cNvCxnSpPr>
            <a:cxnSpLocks/>
          </p:cNvCxnSpPr>
          <p:nvPr/>
        </p:nvCxnSpPr>
        <p:spPr>
          <a:xfrm>
            <a:off x="5159761" y="2937700"/>
            <a:ext cx="659276" cy="908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7E230D5B-ABB2-E0F7-F15D-52F64022F53B}"/>
              </a:ext>
            </a:extLst>
          </p:cNvPr>
          <p:cNvCxnSpPr>
            <a:cxnSpLocks/>
          </p:cNvCxnSpPr>
          <p:nvPr/>
        </p:nvCxnSpPr>
        <p:spPr>
          <a:xfrm>
            <a:off x="5035989" y="2816561"/>
            <a:ext cx="783048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D20D8A92-3F0A-0F69-1D7B-A20431E9F2C9}"/>
              </a:ext>
            </a:extLst>
          </p:cNvPr>
          <p:cNvCxnSpPr>
            <a:cxnSpLocks/>
          </p:cNvCxnSpPr>
          <p:nvPr/>
        </p:nvCxnSpPr>
        <p:spPr>
          <a:xfrm>
            <a:off x="4915480" y="2683011"/>
            <a:ext cx="903557" cy="937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25A4C2D3-A2E2-7F0B-668A-630F11A63BEA}"/>
              </a:ext>
            </a:extLst>
          </p:cNvPr>
          <p:cNvCxnSpPr>
            <a:cxnSpLocks/>
          </p:cNvCxnSpPr>
          <p:nvPr/>
        </p:nvCxnSpPr>
        <p:spPr>
          <a:xfrm>
            <a:off x="4810493" y="2555811"/>
            <a:ext cx="1008544" cy="937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C1DC4C51-B417-FB96-7A16-5E9236CF4982}"/>
              </a:ext>
            </a:extLst>
          </p:cNvPr>
          <p:cNvSpPr txBox="1"/>
          <p:nvPr/>
        </p:nvSpPr>
        <p:spPr>
          <a:xfrm>
            <a:off x="4723244" y="2234748"/>
            <a:ext cx="1347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latin typeface="Arial" panose="020B0604020202020204" pitchFamily="34" charset="0"/>
                <a:cs typeface="Arial" panose="020B0604020202020204" pitchFamily="34" charset="0"/>
              </a:rPr>
              <a:t>x = z tan(</a:t>
            </a:r>
            <a:r>
              <a:rPr lang="en-US" sz="1600" kern="0"/>
              <a:t>θ</a:t>
            </a:r>
            <a:r>
              <a:rPr lang="en-GB" sz="16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66" name="Arc 165">
            <a:extLst>
              <a:ext uri="{FF2B5EF4-FFF2-40B4-BE49-F238E27FC236}">
                <a16:creationId xmlns:a16="http://schemas.microsoft.com/office/drawing/2014/main" id="{9C7C77B5-871F-5CBD-4C4B-54C0DAA3E65A}"/>
              </a:ext>
            </a:extLst>
          </p:cNvPr>
          <p:cNvSpPr/>
          <p:nvPr/>
        </p:nvSpPr>
        <p:spPr>
          <a:xfrm rot="20502002">
            <a:off x="876002" y="2645546"/>
            <a:ext cx="520700" cy="375855"/>
          </a:xfrm>
          <a:prstGeom prst="arc">
            <a:avLst>
              <a:gd name="adj1" fmla="val 11942748"/>
              <a:gd name="adj2" fmla="val 1741648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TextBox 471">
            <a:extLst>
              <a:ext uri="{FF2B5EF4-FFF2-40B4-BE49-F238E27FC236}">
                <a16:creationId xmlns:a16="http://schemas.microsoft.com/office/drawing/2014/main" id="{230FBFDD-CB09-4FED-F570-C5A8374C5114}"/>
              </a:ext>
            </a:extLst>
          </p:cNvPr>
          <p:cNvSpPr txBox="1"/>
          <p:nvPr/>
        </p:nvSpPr>
        <p:spPr>
          <a:xfrm>
            <a:off x="742651" y="2373438"/>
            <a:ext cx="877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/>
              <a:t>θ</a:t>
            </a:r>
            <a:endParaRPr kumimoji="0" lang="en-US" sz="1800" b="0" i="0" u="none" strike="noStrike" kern="0" cap="none" spc="0" normalizeH="0" baseline="3000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118B08-E4A8-10A0-E443-E32CD9FE4E8C}"/>
              </a:ext>
            </a:extLst>
          </p:cNvPr>
          <p:cNvSpPr txBox="1"/>
          <p:nvPr/>
        </p:nvSpPr>
        <p:spPr>
          <a:xfrm>
            <a:off x="411852" y="1540008"/>
            <a:ext cx="3150471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GB" sz="3200" b="1" dirty="0"/>
              <a:t>Oblique Scanning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7BC2710C-0468-F572-825F-3E2A0A70EB0F}"/>
              </a:ext>
            </a:extLst>
          </p:cNvPr>
          <p:cNvSpPr/>
          <p:nvPr/>
        </p:nvSpPr>
        <p:spPr>
          <a:xfrm>
            <a:off x="7226188" y="4855239"/>
            <a:ext cx="505016" cy="482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36AA70-398C-090B-C6F2-E01A1BB2F462}"/>
              </a:ext>
            </a:extLst>
          </p:cNvPr>
          <p:cNvSpPr txBox="1"/>
          <p:nvPr/>
        </p:nvSpPr>
        <p:spPr>
          <a:xfrm>
            <a:off x="6380190" y="2331440"/>
            <a:ext cx="1505177" cy="5847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computational</a:t>
            </a:r>
          </a:p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processing 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7C23D8D-6904-C054-2D71-4FB449B6DCAD}"/>
              </a:ext>
            </a:extLst>
          </p:cNvPr>
          <p:cNvGrpSpPr/>
          <p:nvPr/>
        </p:nvGrpSpPr>
        <p:grpSpPr>
          <a:xfrm rot="13536851">
            <a:off x="9260523" y="2501917"/>
            <a:ext cx="1280990" cy="798723"/>
            <a:chOff x="869380" y="1657995"/>
            <a:chExt cx="990365" cy="563506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EA83BE0-1F17-6DD3-75F1-A5640F0C5973}"/>
                </a:ext>
              </a:extLst>
            </p:cNvPr>
            <p:cNvCxnSpPr>
              <a:cxnSpLocks/>
            </p:cNvCxnSpPr>
            <p:nvPr/>
          </p:nvCxnSpPr>
          <p:spPr>
            <a:xfrm rot="8063149" flipH="1">
              <a:off x="1111500" y="1841920"/>
              <a:ext cx="367849" cy="0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6476951-6878-755E-856F-EA1424CFEBB3}"/>
                </a:ext>
              </a:extLst>
            </p:cNvPr>
            <p:cNvCxnSpPr>
              <a:cxnSpLocks/>
            </p:cNvCxnSpPr>
            <p:nvPr/>
          </p:nvCxnSpPr>
          <p:spPr>
            <a:xfrm rot="8063149" flipV="1">
              <a:off x="1562839" y="1646490"/>
              <a:ext cx="0" cy="353831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C2CC72-D9E5-23A9-F3D0-860E62E9237B}"/>
                </a:ext>
              </a:extLst>
            </p:cNvPr>
            <p:cNvSpPr txBox="1"/>
            <p:nvPr/>
          </p:nvSpPr>
          <p:spPr>
            <a:xfrm rot="8027584">
              <a:off x="1527603" y="1832323"/>
              <a:ext cx="325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>
                  <a:latin typeface="Arial" panose="020B0604020202020204" pitchFamily="34" charset="0"/>
                  <a:cs typeface="Arial" panose="020B0604020202020204" pitchFamily="34" charset="0"/>
                </a:rPr>
                <a:t>x'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887CD6B-C599-264F-EADA-5B3A8EAE1AE7}"/>
                </a:ext>
              </a:extLst>
            </p:cNvPr>
            <p:cNvSpPr txBox="1"/>
            <p:nvPr/>
          </p:nvSpPr>
          <p:spPr>
            <a:xfrm rot="8027584">
              <a:off x="875792" y="1889359"/>
              <a:ext cx="325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>
                  <a:latin typeface="Arial" panose="020B0604020202020204" pitchFamily="34" charset="0"/>
                  <a:cs typeface="Arial" panose="020B0604020202020204" pitchFamily="34" charset="0"/>
                </a:rPr>
                <a:t>z'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7ECFF510-BAF9-1850-00F7-D0B9938B0B09}"/>
              </a:ext>
            </a:extLst>
          </p:cNvPr>
          <p:cNvSpPr txBox="1"/>
          <p:nvPr/>
        </p:nvSpPr>
        <p:spPr>
          <a:xfrm>
            <a:off x="9355095" y="3171751"/>
            <a:ext cx="1738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Unsheared dataset</a:t>
            </a:r>
          </a:p>
        </p:txBody>
      </p:sp>
      <p:pic>
        <p:nvPicPr>
          <p:cNvPr id="71" name="Picture 70" descr="A person looking through a transparent box&#10;&#10;Description automatically generated">
            <a:extLst>
              <a:ext uri="{FF2B5EF4-FFF2-40B4-BE49-F238E27FC236}">
                <a16:creationId xmlns:a16="http://schemas.microsoft.com/office/drawing/2014/main" id="{E941D6C3-E758-E5B1-3D85-DC766AB4E9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157" t="34457" r="24923" b="22150"/>
          <a:stretch/>
        </p:blipFill>
        <p:spPr>
          <a:xfrm rot="10800000" flipH="1" flipV="1">
            <a:off x="4729634" y="4360486"/>
            <a:ext cx="2388286" cy="2332544"/>
          </a:xfrm>
          <a:prstGeom prst="rect">
            <a:avLst/>
          </a:prstGeom>
        </p:spPr>
      </p:pic>
      <p:sp>
        <p:nvSpPr>
          <p:cNvPr id="74" name="Arrow: Right 73">
            <a:extLst>
              <a:ext uri="{FF2B5EF4-FFF2-40B4-BE49-F238E27FC236}">
                <a16:creationId xmlns:a16="http://schemas.microsoft.com/office/drawing/2014/main" id="{B3994F03-EF22-2C10-748B-1581265CA659}"/>
              </a:ext>
            </a:extLst>
          </p:cNvPr>
          <p:cNvSpPr/>
          <p:nvPr/>
        </p:nvSpPr>
        <p:spPr>
          <a:xfrm>
            <a:off x="3666442" y="4879130"/>
            <a:ext cx="927100" cy="482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789384E-B1DB-A25B-15C3-1B06524B3323}"/>
              </a:ext>
            </a:extLst>
          </p:cNvPr>
          <p:cNvGrpSpPr/>
          <p:nvPr/>
        </p:nvGrpSpPr>
        <p:grpSpPr>
          <a:xfrm>
            <a:off x="1050944" y="3910347"/>
            <a:ext cx="2549921" cy="2802570"/>
            <a:chOff x="8883527" y="1548143"/>
            <a:chExt cx="2403463" cy="4041935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69169CA-EB9B-EA25-7683-08557C1F663A}"/>
                </a:ext>
              </a:extLst>
            </p:cNvPr>
            <p:cNvSpPr/>
            <p:nvPr/>
          </p:nvSpPr>
          <p:spPr>
            <a:xfrm>
              <a:off x="8883527" y="3109738"/>
              <a:ext cx="817995" cy="553997"/>
            </a:xfrm>
            <a:prstGeom prst="rect">
              <a:avLst/>
            </a:prstGeom>
            <a:solidFill>
              <a:srgbClr val="92D050"/>
            </a:solidFill>
            <a:ln w="12700" cap="flat" cmpd="sng" algn="ctr">
              <a:solidFill>
                <a:srgbClr val="0075B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Excitation Pathway</a:t>
              </a:r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B6FF399-807A-68B9-D96B-C07A53998A38}"/>
                </a:ext>
              </a:extLst>
            </p:cNvPr>
            <p:cNvGrpSpPr/>
            <p:nvPr/>
          </p:nvGrpSpPr>
          <p:grpSpPr>
            <a:xfrm>
              <a:off x="9123259" y="1548143"/>
              <a:ext cx="2163731" cy="4041935"/>
              <a:chOff x="9123259" y="1548143"/>
              <a:chExt cx="2163731" cy="4041935"/>
            </a:xfrm>
          </p:grpSpPr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14590044-DF45-9F56-1D13-CE7E1F47DC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162036" y="2976775"/>
                <a:ext cx="1669376" cy="2409881"/>
              </a:xfrm>
              <a:prstGeom prst="line">
                <a:avLst/>
              </a:prstGeom>
              <a:noFill/>
              <a:ln w="34925" cap="flat" cmpd="sng" algn="ctr">
                <a:solidFill>
                  <a:srgbClr val="0075B0"/>
                </a:solidFill>
                <a:prstDash val="lgDash"/>
                <a:miter lim="800000"/>
              </a:ln>
              <a:effectLst/>
            </p:spPr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E5DAC5B5-EA43-4D50-2FC4-CD34D002077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123259" y="3988797"/>
                <a:ext cx="1069827" cy="16654"/>
              </a:xfrm>
              <a:prstGeom prst="line">
                <a:avLst/>
              </a:prstGeom>
              <a:noFill/>
              <a:ln w="57150" cap="flat" cmpd="sng" algn="ctr">
                <a:solidFill>
                  <a:srgbClr val="92D050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C0721CE1-CA96-C67C-22DC-9AEB1D04FB36}"/>
                  </a:ext>
                </a:extLst>
              </p:cNvPr>
              <p:cNvGrpSpPr/>
              <p:nvPr/>
            </p:nvGrpSpPr>
            <p:grpSpPr>
              <a:xfrm>
                <a:off x="9775096" y="1548143"/>
                <a:ext cx="543698" cy="3116381"/>
                <a:chOff x="9775113" y="1548143"/>
                <a:chExt cx="562418" cy="3116381"/>
              </a:xfrm>
            </p:grpSpPr>
            <p:sp>
              <p:nvSpPr>
                <p:cNvPr id="102" name="Cube 101">
                  <a:extLst>
                    <a:ext uri="{FF2B5EF4-FFF2-40B4-BE49-F238E27FC236}">
                      <a16:creationId xmlns:a16="http://schemas.microsoft.com/office/drawing/2014/main" id="{22DA1FF5-447C-88FC-ED6F-5A29A95823D7}"/>
                    </a:ext>
                  </a:extLst>
                </p:cNvPr>
                <p:cNvSpPr/>
                <p:nvPr/>
              </p:nvSpPr>
              <p:spPr>
                <a:xfrm>
                  <a:off x="9775113" y="2066630"/>
                  <a:ext cx="272775" cy="535878"/>
                </a:xfrm>
                <a:prstGeom prst="cube">
                  <a:avLst>
                    <a:gd name="adj" fmla="val 43519"/>
                  </a:avLst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Cube 102">
                  <a:extLst>
                    <a:ext uri="{FF2B5EF4-FFF2-40B4-BE49-F238E27FC236}">
                      <a16:creationId xmlns:a16="http://schemas.microsoft.com/office/drawing/2014/main" id="{34C57DC1-B2A1-CC43-8D56-F1AB6638B06D}"/>
                    </a:ext>
                  </a:extLst>
                </p:cNvPr>
                <p:cNvSpPr/>
                <p:nvPr/>
              </p:nvSpPr>
              <p:spPr>
                <a:xfrm rot="5400000" flipH="1">
                  <a:off x="9508112" y="2970963"/>
                  <a:ext cx="1125255" cy="436345"/>
                </a:xfrm>
                <a:prstGeom prst="cube">
                  <a:avLst>
                    <a:gd name="adj" fmla="val 93138"/>
                  </a:avLst>
                </a:prstGeom>
                <a:solidFill>
                  <a:srgbClr val="00833C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Cube 103">
                  <a:extLst>
                    <a:ext uri="{FF2B5EF4-FFF2-40B4-BE49-F238E27FC236}">
                      <a16:creationId xmlns:a16="http://schemas.microsoft.com/office/drawing/2014/main" id="{57139074-2F96-42C5-D4B1-42814324D103}"/>
                    </a:ext>
                  </a:extLst>
                </p:cNvPr>
                <p:cNvSpPr/>
                <p:nvPr/>
              </p:nvSpPr>
              <p:spPr>
                <a:xfrm rot="16200000" flipV="1">
                  <a:off x="9791081" y="4096077"/>
                  <a:ext cx="542713" cy="508866"/>
                </a:xfrm>
                <a:prstGeom prst="cube">
                  <a:avLst>
                    <a:gd name="adj" fmla="val 66519"/>
                  </a:avLst>
                </a:prstGeom>
                <a:solidFill>
                  <a:srgbClr val="00B05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Cube 104">
                  <a:extLst>
                    <a:ext uri="{FF2B5EF4-FFF2-40B4-BE49-F238E27FC236}">
                      <a16:creationId xmlns:a16="http://schemas.microsoft.com/office/drawing/2014/main" id="{ADB04C1B-3F22-1D4B-9809-B0488FB83C0F}"/>
                    </a:ext>
                  </a:extLst>
                </p:cNvPr>
                <p:cNvSpPr/>
                <p:nvPr/>
              </p:nvSpPr>
              <p:spPr>
                <a:xfrm rot="16200000" flipV="1">
                  <a:off x="9237373" y="3128935"/>
                  <a:ext cx="1980784" cy="194595"/>
                </a:xfrm>
                <a:prstGeom prst="cube">
                  <a:avLst>
                    <a:gd name="adj" fmla="val 6405"/>
                  </a:avLst>
                </a:prstGeom>
                <a:solidFill>
                  <a:srgbClr val="00B05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6" name="Cube 105">
                  <a:extLst>
                    <a:ext uri="{FF2B5EF4-FFF2-40B4-BE49-F238E27FC236}">
                      <a16:creationId xmlns:a16="http://schemas.microsoft.com/office/drawing/2014/main" id="{0354DD5C-63E6-E2A9-7290-0573D3ABC494}"/>
                    </a:ext>
                  </a:extLst>
                </p:cNvPr>
                <p:cNvSpPr/>
                <p:nvPr/>
              </p:nvSpPr>
              <p:spPr>
                <a:xfrm>
                  <a:off x="9847872" y="1935217"/>
                  <a:ext cx="413346" cy="2592397"/>
                </a:xfrm>
                <a:prstGeom prst="cube">
                  <a:avLst>
                    <a:gd name="adj" fmla="val 92106"/>
                  </a:avLst>
                </a:prstGeom>
                <a:gradFill flip="none" rotWithShape="1">
                  <a:gsLst>
                    <a:gs pos="0">
                      <a:srgbClr val="FFFFFE">
                        <a:shade val="30000"/>
                        <a:satMod val="115000"/>
                        <a:alpha val="50000"/>
                      </a:srgbClr>
                    </a:gs>
                    <a:gs pos="60000">
                      <a:srgbClr val="FFFFFE">
                        <a:shade val="67500"/>
                        <a:satMod val="115000"/>
                        <a:alpha val="2000"/>
                      </a:srgbClr>
                    </a:gs>
                    <a:gs pos="100000">
                      <a:srgbClr val="FFFFFE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ln w="1270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7" name="Cube 106">
                  <a:extLst>
                    <a:ext uri="{FF2B5EF4-FFF2-40B4-BE49-F238E27FC236}">
                      <a16:creationId xmlns:a16="http://schemas.microsoft.com/office/drawing/2014/main" id="{FE421013-C7BA-0BA7-64B9-806DF4F27905}"/>
                    </a:ext>
                  </a:extLst>
                </p:cNvPr>
                <p:cNvSpPr/>
                <p:nvPr/>
              </p:nvSpPr>
              <p:spPr>
                <a:xfrm>
                  <a:off x="9960679" y="2033671"/>
                  <a:ext cx="177070" cy="541113"/>
                </a:xfrm>
                <a:prstGeom prst="cube">
                  <a:avLst>
                    <a:gd name="adj" fmla="val 86576"/>
                  </a:avLst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08" name="Group 107">
                  <a:extLst>
                    <a:ext uri="{FF2B5EF4-FFF2-40B4-BE49-F238E27FC236}">
                      <a16:creationId xmlns:a16="http://schemas.microsoft.com/office/drawing/2014/main" id="{0F2B5E82-5D4B-3B38-4294-E3FC21546DED}"/>
                    </a:ext>
                  </a:extLst>
                </p:cNvPr>
                <p:cNvGrpSpPr/>
                <p:nvPr/>
              </p:nvGrpSpPr>
              <p:grpSpPr>
                <a:xfrm rot="16200000">
                  <a:off x="8880716" y="3173558"/>
                  <a:ext cx="2325896" cy="462897"/>
                  <a:chOff x="8880716" y="3173558"/>
                  <a:chExt cx="4002726" cy="674769"/>
                </a:xfrm>
              </p:grpSpPr>
              <p:sp>
                <p:nvSpPr>
                  <p:cNvPr id="208" name="Cube 207">
                    <a:extLst>
                      <a:ext uri="{FF2B5EF4-FFF2-40B4-BE49-F238E27FC236}">
                        <a16:creationId xmlns:a16="http://schemas.microsoft.com/office/drawing/2014/main" id="{7DDB9622-80BE-A51D-3CDD-6C3F657D255A}"/>
                      </a:ext>
                    </a:extLst>
                  </p:cNvPr>
                  <p:cNvSpPr/>
                  <p:nvPr/>
                </p:nvSpPr>
                <p:spPr>
                  <a:xfrm flipV="1">
                    <a:off x="9384490" y="3618821"/>
                    <a:ext cx="3498952" cy="229506"/>
                  </a:xfrm>
                  <a:prstGeom prst="cube">
                    <a:avLst>
                      <a:gd name="adj" fmla="val 6405"/>
                    </a:avLst>
                  </a:prstGeom>
                  <a:solidFill>
                    <a:srgbClr val="0075B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Cube 208">
                    <a:extLst>
                      <a:ext uri="{FF2B5EF4-FFF2-40B4-BE49-F238E27FC236}">
                        <a16:creationId xmlns:a16="http://schemas.microsoft.com/office/drawing/2014/main" id="{B567D759-4C50-80DB-3DD8-D0677FE94A79}"/>
                      </a:ext>
                    </a:extLst>
                  </p:cNvPr>
                  <p:cNvSpPr/>
                  <p:nvPr/>
                </p:nvSpPr>
                <p:spPr>
                  <a:xfrm flipV="1">
                    <a:off x="8880716" y="3173558"/>
                    <a:ext cx="664246" cy="607260"/>
                  </a:xfrm>
                  <a:prstGeom prst="cube">
                    <a:avLst>
                      <a:gd name="adj" fmla="val 89431"/>
                    </a:avLst>
                  </a:prstGeom>
                  <a:solidFill>
                    <a:srgbClr val="003865">
                      <a:lumMod val="75000"/>
                      <a:lumOff val="25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0" name="Cube 209">
                    <a:extLst>
                      <a:ext uri="{FF2B5EF4-FFF2-40B4-BE49-F238E27FC236}">
                        <a16:creationId xmlns:a16="http://schemas.microsoft.com/office/drawing/2014/main" id="{02C00C0C-2BEA-A474-26A4-B6883C29A5F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1139350" y="2006034"/>
                    <a:ext cx="96733" cy="3391449"/>
                  </a:xfrm>
                  <a:prstGeom prst="cube">
                    <a:avLst>
                      <a:gd name="adj" fmla="val 68745"/>
                    </a:avLst>
                  </a:prstGeom>
                  <a:solidFill>
                    <a:srgbClr val="003865">
                      <a:lumMod val="10000"/>
                      <a:lumOff val="9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1" name="Cube 210">
                    <a:extLst>
                      <a:ext uri="{FF2B5EF4-FFF2-40B4-BE49-F238E27FC236}">
                        <a16:creationId xmlns:a16="http://schemas.microsoft.com/office/drawing/2014/main" id="{5E621583-6201-5692-DC8A-F2528AD839D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781074" y="1615157"/>
                    <a:ext cx="58740" cy="3374078"/>
                  </a:xfrm>
                  <a:prstGeom prst="cube">
                    <a:avLst>
                      <a:gd name="adj" fmla="val 68745"/>
                    </a:avLst>
                  </a:prstGeom>
                  <a:solidFill>
                    <a:srgbClr val="003865">
                      <a:lumMod val="10000"/>
                      <a:lumOff val="9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2" name="Cube 211">
                    <a:extLst>
                      <a:ext uri="{FF2B5EF4-FFF2-40B4-BE49-F238E27FC236}">
                        <a16:creationId xmlns:a16="http://schemas.microsoft.com/office/drawing/2014/main" id="{E76C3FBF-2AB0-4E4B-59F3-A5E333359C5D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1138616" y="2103187"/>
                    <a:ext cx="98202" cy="3391450"/>
                  </a:xfrm>
                  <a:prstGeom prst="cube">
                    <a:avLst>
                      <a:gd name="adj" fmla="val 68745"/>
                    </a:avLst>
                  </a:prstGeom>
                  <a:solidFill>
                    <a:srgbClr val="003865">
                      <a:lumMod val="50000"/>
                      <a:lumOff val="5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3" name="Cube 212">
                    <a:extLst>
                      <a:ext uri="{FF2B5EF4-FFF2-40B4-BE49-F238E27FC236}">
                        <a16:creationId xmlns:a16="http://schemas.microsoft.com/office/drawing/2014/main" id="{CDE10201-44C7-BB83-2DDF-EB4F0D0FCE36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9237441" y="3356280"/>
                    <a:ext cx="294099" cy="355358"/>
                  </a:xfrm>
                  <a:prstGeom prst="cube">
                    <a:avLst>
                      <a:gd name="adj" fmla="val 88731"/>
                    </a:avLst>
                  </a:prstGeom>
                  <a:solidFill>
                    <a:srgbClr val="003865">
                      <a:lumMod val="10000"/>
                      <a:lumOff val="9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Cube 213">
                    <a:extLst>
                      <a:ext uri="{FF2B5EF4-FFF2-40B4-BE49-F238E27FC236}">
                        <a16:creationId xmlns:a16="http://schemas.microsoft.com/office/drawing/2014/main" id="{D2FDBCE9-3490-0DA3-B575-5DAA0392EDFF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9162703" y="3385676"/>
                    <a:ext cx="386293" cy="412640"/>
                  </a:xfrm>
                  <a:prstGeom prst="cube">
                    <a:avLst>
                      <a:gd name="adj" fmla="val 89842"/>
                    </a:avLst>
                  </a:prstGeom>
                  <a:solidFill>
                    <a:srgbClr val="003865">
                      <a:lumMod val="50000"/>
                      <a:lumOff val="5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Cube 214">
                    <a:extLst>
                      <a:ext uri="{FF2B5EF4-FFF2-40B4-BE49-F238E27FC236}">
                        <a16:creationId xmlns:a16="http://schemas.microsoft.com/office/drawing/2014/main" id="{592A5376-3E13-A77A-5C10-8A9773E0C44D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769400" y="1707691"/>
                    <a:ext cx="83235" cy="3405580"/>
                  </a:xfrm>
                  <a:prstGeom prst="cube">
                    <a:avLst>
                      <a:gd name="adj" fmla="val 68745"/>
                    </a:avLst>
                  </a:prstGeom>
                  <a:solidFill>
                    <a:srgbClr val="003865">
                      <a:lumMod val="50000"/>
                      <a:lumOff val="5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Cube 215">
                    <a:extLst>
                      <a:ext uri="{FF2B5EF4-FFF2-40B4-BE49-F238E27FC236}">
                        <a16:creationId xmlns:a16="http://schemas.microsoft.com/office/drawing/2014/main" id="{1697C7EE-22E2-8905-F83E-0DA54D91F665}"/>
                      </a:ext>
                    </a:extLst>
                  </p:cNvPr>
                  <p:cNvSpPr/>
                  <p:nvPr/>
                </p:nvSpPr>
                <p:spPr>
                  <a:xfrm flipV="1">
                    <a:off x="8939257" y="3200958"/>
                    <a:ext cx="3518444" cy="202474"/>
                  </a:xfrm>
                  <a:prstGeom prst="cube">
                    <a:avLst>
                      <a:gd name="adj" fmla="val 4033"/>
                    </a:avLst>
                  </a:prstGeom>
                  <a:solidFill>
                    <a:srgbClr val="0075B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09" name="Cube 108">
                  <a:extLst>
                    <a:ext uri="{FF2B5EF4-FFF2-40B4-BE49-F238E27FC236}">
                      <a16:creationId xmlns:a16="http://schemas.microsoft.com/office/drawing/2014/main" id="{2FA5AD3F-4277-88A6-35DB-E2C415C3F4DB}"/>
                    </a:ext>
                  </a:extLst>
                </p:cNvPr>
                <p:cNvSpPr/>
                <p:nvPr/>
              </p:nvSpPr>
              <p:spPr>
                <a:xfrm>
                  <a:off x="9880314" y="1935218"/>
                  <a:ext cx="415657" cy="2729306"/>
                </a:xfrm>
                <a:prstGeom prst="cube">
                  <a:avLst>
                    <a:gd name="adj" fmla="val 91040"/>
                  </a:avLst>
                </a:prstGeom>
                <a:gradFill flip="none" rotWithShape="1">
                  <a:gsLst>
                    <a:gs pos="0">
                      <a:srgbClr val="FFFFFE">
                        <a:shade val="30000"/>
                        <a:satMod val="115000"/>
                        <a:alpha val="50000"/>
                      </a:srgbClr>
                    </a:gs>
                    <a:gs pos="60000">
                      <a:srgbClr val="FFFFFE">
                        <a:shade val="67500"/>
                        <a:satMod val="115000"/>
                        <a:alpha val="2000"/>
                      </a:srgbClr>
                    </a:gs>
                    <a:gs pos="100000">
                      <a:srgbClr val="FFFFFE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ln w="1270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10" name="Group 109">
                  <a:extLst>
                    <a:ext uri="{FF2B5EF4-FFF2-40B4-BE49-F238E27FC236}">
                      <a16:creationId xmlns:a16="http://schemas.microsoft.com/office/drawing/2014/main" id="{DF55B76A-7262-B050-39DA-B96A10713ADB}"/>
                    </a:ext>
                  </a:extLst>
                </p:cNvPr>
                <p:cNvGrpSpPr/>
                <p:nvPr/>
              </p:nvGrpSpPr>
              <p:grpSpPr>
                <a:xfrm rot="16200000">
                  <a:off x="8955745" y="3240081"/>
                  <a:ext cx="2224935" cy="538636"/>
                  <a:chOff x="8955744" y="3240081"/>
                  <a:chExt cx="3975656" cy="1046207"/>
                </a:xfrm>
              </p:grpSpPr>
              <p:sp>
                <p:nvSpPr>
                  <p:cNvPr id="116" name="Cube 115">
                    <a:extLst>
                      <a:ext uri="{FF2B5EF4-FFF2-40B4-BE49-F238E27FC236}">
                        <a16:creationId xmlns:a16="http://schemas.microsoft.com/office/drawing/2014/main" id="{4F17C178-DF84-C1F6-9AF2-A8CD54EB8831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518202" y="1684504"/>
                    <a:ext cx="80661" cy="3191816"/>
                  </a:xfrm>
                  <a:prstGeom prst="cube">
                    <a:avLst>
                      <a:gd name="adj" fmla="val 68745"/>
                    </a:avLst>
                  </a:prstGeom>
                  <a:solidFill>
                    <a:srgbClr val="00B05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2" name="Cube 161">
                    <a:extLst>
                      <a:ext uri="{FF2B5EF4-FFF2-40B4-BE49-F238E27FC236}">
                        <a16:creationId xmlns:a16="http://schemas.microsoft.com/office/drawing/2014/main" id="{DD124F00-FD3E-2188-944B-00B5605111FC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10429898" y="4210614"/>
                    <a:ext cx="315188" cy="75674"/>
                  </a:xfrm>
                  <a:prstGeom prst="cube">
                    <a:avLst>
                      <a:gd name="adj" fmla="val 80451"/>
                    </a:avLst>
                  </a:prstGeom>
                  <a:solidFill>
                    <a:srgbClr val="0075B0">
                      <a:lumMod val="40000"/>
                      <a:lumOff val="6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4" name="Cube 203">
                    <a:extLst>
                      <a:ext uri="{FF2B5EF4-FFF2-40B4-BE49-F238E27FC236}">
                        <a16:creationId xmlns:a16="http://schemas.microsoft.com/office/drawing/2014/main" id="{8AE58B9A-859E-726B-E38F-F7E5D0AC6D22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12616212" y="4205567"/>
                    <a:ext cx="315188" cy="75674"/>
                  </a:xfrm>
                  <a:prstGeom prst="cube">
                    <a:avLst>
                      <a:gd name="adj" fmla="val 80451"/>
                    </a:avLst>
                  </a:prstGeom>
                  <a:solidFill>
                    <a:srgbClr val="0075B0">
                      <a:lumMod val="40000"/>
                      <a:lumOff val="6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5" name="Cube 204">
                    <a:extLst>
                      <a:ext uri="{FF2B5EF4-FFF2-40B4-BE49-F238E27FC236}">
                        <a16:creationId xmlns:a16="http://schemas.microsoft.com/office/drawing/2014/main" id="{3ABDB663-80E1-1265-C379-69F0EF398C4C}"/>
                      </a:ext>
                    </a:extLst>
                  </p:cNvPr>
                  <p:cNvSpPr/>
                  <p:nvPr/>
                </p:nvSpPr>
                <p:spPr>
                  <a:xfrm flipV="1">
                    <a:off x="8955744" y="3268215"/>
                    <a:ext cx="3148965" cy="338034"/>
                  </a:xfrm>
                  <a:prstGeom prst="cube">
                    <a:avLst>
                      <a:gd name="adj" fmla="val 4033"/>
                    </a:avLst>
                  </a:prstGeom>
                  <a:solidFill>
                    <a:srgbClr val="00B05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6" name="Cube 205">
                    <a:extLst>
                      <a:ext uri="{FF2B5EF4-FFF2-40B4-BE49-F238E27FC236}">
                        <a16:creationId xmlns:a16="http://schemas.microsoft.com/office/drawing/2014/main" id="{E04318B9-E0D4-B138-7B37-455BA1213097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11839252" y="3563507"/>
                    <a:ext cx="315188" cy="75674"/>
                  </a:xfrm>
                  <a:prstGeom prst="cube">
                    <a:avLst>
                      <a:gd name="adj" fmla="val 80451"/>
                    </a:avLst>
                  </a:prstGeom>
                  <a:solidFill>
                    <a:srgbClr val="003865">
                      <a:lumMod val="25000"/>
                      <a:lumOff val="75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Cube 206">
                    <a:extLst>
                      <a:ext uri="{FF2B5EF4-FFF2-40B4-BE49-F238E27FC236}">
                        <a16:creationId xmlns:a16="http://schemas.microsoft.com/office/drawing/2014/main" id="{AED6A7C8-CF3E-F7FB-A573-7ABA7B5D18D3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9881214" y="3563507"/>
                    <a:ext cx="315188" cy="75674"/>
                  </a:xfrm>
                  <a:prstGeom prst="cube">
                    <a:avLst>
                      <a:gd name="adj" fmla="val 80451"/>
                    </a:avLst>
                  </a:prstGeom>
                  <a:solidFill>
                    <a:srgbClr val="0075B0">
                      <a:lumMod val="40000"/>
                      <a:lumOff val="6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11" name="Cube 110">
                  <a:extLst>
                    <a:ext uri="{FF2B5EF4-FFF2-40B4-BE49-F238E27FC236}">
                      <a16:creationId xmlns:a16="http://schemas.microsoft.com/office/drawing/2014/main" id="{0E172EBE-A922-EC28-6773-0480F9737899}"/>
                    </a:ext>
                  </a:extLst>
                </p:cNvPr>
                <p:cNvSpPr/>
                <p:nvPr/>
              </p:nvSpPr>
              <p:spPr>
                <a:xfrm>
                  <a:off x="10013847" y="2051356"/>
                  <a:ext cx="292793" cy="535878"/>
                </a:xfrm>
                <a:prstGeom prst="cube">
                  <a:avLst>
                    <a:gd name="adj" fmla="val 43519"/>
                  </a:avLst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Can 21">
                  <a:extLst>
                    <a:ext uri="{FF2B5EF4-FFF2-40B4-BE49-F238E27FC236}">
                      <a16:creationId xmlns:a16="http://schemas.microsoft.com/office/drawing/2014/main" id="{AF9A268A-74BC-A151-5701-E7A8990AC78D}"/>
                    </a:ext>
                  </a:extLst>
                </p:cNvPr>
                <p:cNvSpPr/>
                <p:nvPr/>
              </p:nvSpPr>
              <p:spPr>
                <a:xfrm>
                  <a:off x="9878919" y="1548143"/>
                  <a:ext cx="328573" cy="629444"/>
                </a:xfrm>
                <a:prstGeom prst="can">
                  <a:avLst>
                    <a:gd name="adj" fmla="val 24952"/>
                  </a:avLst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94494A11-89F5-BB62-8B89-30C1D85F99CA}"/>
                    </a:ext>
                  </a:extLst>
                </p:cNvPr>
                <p:cNvSpPr/>
                <p:nvPr/>
              </p:nvSpPr>
              <p:spPr>
                <a:xfrm rot="16200000">
                  <a:off x="9992556" y="1590281"/>
                  <a:ext cx="21403" cy="68415"/>
                </a:xfrm>
                <a:prstGeom prst="ellipse">
                  <a:avLst/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4" name="Oval 113">
                  <a:extLst>
                    <a:ext uri="{FF2B5EF4-FFF2-40B4-BE49-F238E27FC236}">
                      <a16:creationId xmlns:a16="http://schemas.microsoft.com/office/drawing/2014/main" id="{03AD8957-821C-78C5-501E-78CFB434B51D}"/>
                    </a:ext>
                  </a:extLst>
                </p:cNvPr>
                <p:cNvSpPr/>
                <p:nvPr/>
              </p:nvSpPr>
              <p:spPr>
                <a:xfrm rot="16200000">
                  <a:off x="10060628" y="1522921"/>
                  <a:ext cx="26821" cy="106911"/>
                </a:xfrm>
                <a:prstGeom prst="ellipse">
                  <a:avLst/>
                </a:prstGeom>
                <a:solidFill>
                  <a:srgbClr val="FFFFFE">
                    <a:lumMod val="50000"/>
                  </a:srgbClr>
                </a:solidFill>
                <a:ln w="12700" cap="flat" cmpd="sng" algn="ctr">
                  <a:solidFill>
                    <a:srgbClr val="0075B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Cube 114">
                  <a:extLst>
                    <a:ext uri="{FF2B5EF4-FFF2-40B4-BE49-F238E27FC236}">
                      <a16:creationId xmlns:a16="http://schemas.microsoft.com/office/drawing/2014/main" id="{4CE52EBE-F74F-A419-B18B-76F34636067A}"/>
                    </a:ext>
                  </a:extLst>
                </p:cNvPr>
                <p:cNvSpPr/>
                <p:nvPr/>
              </p:nvSpPr>
              <p:spPr>
                <a:xfrm rot="16200000" flipV="1">
                  <a:off x="9704370" y="2608727"/>
                  <a:ext cx="370133" cy="131574"/>
                </a:xfrm>
                <a:prstGeom prst="cube">
                  <a:avLst>
                    <a:gd name="adj" fmla="val 4033"/>
                  </a:avLst>
                </a:prstGeom>
                <a:solidFill>
                  <a:srgbClr val="0075B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50DEE19-A004-3B46-2F3D-95278B4B0E4C}"/>
                  </a:ext>
                </a:extLst>
              </p:cNvPr>
              <p:cNvSpPr/>
              <p:nvPr/>
            </p:nvSpPr>
            <p:spPr>
              <a:xfrm>
                <a:off x="10375835" y="4869391"/>
                <a:ext cx="911155" cy="582419"/>
              </a:xfrm>
              <a:prstGeom prst="rect">
                <a:avLst/>
              </a:prstGeom>
              <a:solidFill>
                <a:srgbClr val="951271">
                  <a:lumMod val="60000"/>
                  <a:lumOff val="40000"/>
                </a:srgbClr>
              </a:solidFill>
              <a:ln w="12700" cap="flat" cmpd="sng" algn="ctr">
                <a:solidFill>
                  <a:srgbClr val="0075B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Detection Pathway</a:t>
                </a:r>
              </a:p>
            </p:txBody>
          </p: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5BF4C538-4D08-F12F-A80B-0A03979789DC}"/>
                  </a:ext>
                </a:extLst>
              </p:cNvPr>
              <p:cNvCxnSpPr>
                <a:cxnSpLocks/>
                <a:stCxn id="76" idx="2"/>
              </p:cNvCxnSpPr>
              <p:nvPr/>
            </p:nvCxnSpPr>
            <p:spPr>
              <a:xfrm>
                <a:off x="9292525" y="3663735"/>
                <a:ext cx="294402" cy="34171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83" name="Straight Arrow Connector 82">
                <a:extLst>
                  <a:ext uri="{FF2B5EF4-FFF2-40B4-BE49-F238E27FC236}">
                    <a16:creationId xmlns:a16="http://schemas.microsoft.com/office/drawing/2014/main" id="{74B1A59C-C6E4-111D-7926-9528D908B9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106218" y="4878502"/>
                <a:ext cx="269618" cy="282098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0000"/>
                </a:solidFill>
                <a:prstDash val="solid"/>
                <a:miter lim="800000"/>
                <a:tailEnd type="triangle"/>
              </a:ln>
              <a:effectLst/>
            </p:spPr>
          </p:cxnSp>
          <p:sp>
            <p:nvSpPr>
              <p:cNvPr id="84" name="Arc 83">
                <a:extLst>
                  <a:ext uri="{FF2B5EF4-FFF2-40B4-BE49-F238E27FC236}">
                    <a16:creationId xmlns:a16="http://schemas.microsoft.com/office/drawing/2014/main" id="{B36A5748-CEC2-3F02-DBEC-DE35FFF97D92}"/>
                  </a:ext>
                </a:extLst>
              </p:cNvPr>
              <p:cNvSpPr/>
              <p:nvPr/>
            </p:nvSpPr>
            <p:spPr>
              <a:xfrm rot="10800000">
                <a:off x="9560679" y="4252030"/>
                <a:ext cx="851439" cy="863908"/>
              </a:xfrm>
              <a:prstGeom prst="arc">
                <a:avLst>
                  <a:gd name="adj1" fmla="val 14933195"/>
                  <a:gd name="adj2" fmla="val 20790335"/>
                </a:avLst>
              </a:prstGeom>
              <a:noFill/>
              <a:ln w="6350" cap="flat" cmpd="sng" algn="ctr">
                <a:solidFill>
                  <a:srgbClr val="0075B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srgbClr val="003865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TextBox 471">
                <a:extLst>
                  <a:ext uri="{FF2B5EF4-FFF2-40B4-BE49-F238E27FC236}">
                    <a16:creationId xmlns:a16="http://schemas.microsoft.com/office/drawing/2014/main" id="{F5753B8F-AD59-6890-E907-4654A474F26A}"/>
                  </a:ext>
                </a:extLst>
              </p:cNvPr>
              <p:cNvSpPr txBox="1"/>
              <p:nvPr/>
            </p:nvSpPr>
            <p:spPr>
              <a:xfrm>
                <a:off x="9420955" y="5183235"/>
                <a:ext cx="686643" cy="4068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3865"/>
                    </a:solidFill>
                    <a:effectLst/>
                    <a:uLnTx/>
                    <a:uFillTx/>
                  </a:rPr>
                  <a:t>45</a:t>
                </a:r>
                <a:r>
                  <a:rPr kumimoji="0" lang="en-US" sz="1800" b="0" i="0" u="none" strike="noStrike" kern="0" cap="none" spc="0" normalizeH="0" baseline="30000" noProof="0">
                    <a:ln>
                      <a:noFill/>
                    </a:ln>
                    <a:solidFill>
                      <a:srgbClr val="003865"/>
                    </a:solidFill>
                    <a:effectLst/>
                    <a:uLnTx/>
                    <a:uFillTx/>
                  </a:rPr>
                  <a:t>o</a:t>
                </a: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3865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1F4479A-4CA1-5CDB-4271-8FC8B2F2888C}"/>
                  </a:ext>
                </a:extLst>
              </p:cNvPr>
              <p:cNvSpPr/>
              <p:nvPr/>
            </p:nvSpPr>
            <p:spPr>
              <a:xfrm>
                <a:off x="10361515" y="3932892"/>
                <a:ext cx="901421" cy="562231"/>
              </a:xfrm>
              <a:prstGeom prst="rect">
                <a:avLst/>
              </a:prstGeom>
              <a:solidFill>
                <a:srgbClr val="0070C0"/>
              </a:solidFill>
              <a:ln w="12700" cap="flat" cmpd="sng" algn="ctr">
                <a:solidFill>
                  <a:srgbClr val="0075B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Mount Orientation</a:t>
                </a:r>
              </a:p>
            </p:txBody>
          </p: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E8EEDE1C-E7D3-3F81-9B71-89ED4B09DC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12031" y="3505830"/>
                <a:ext cx="221126" cy="427062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0000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8374D87C-F0AE-24CF-9C81-70E5C45DC6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82995" y="3948458"/>
                <a:ext cx="6865" cy="1600310"/>
              </a:xfrm>
              <a:prstGeom prst="line">
                <a:avLst/>
              </a:prstGeom>
              <a:noFill/>
              <a:ln w="57150" cap="flat" cmpd="sng" algn="ctr">
                <a:solidFill>
                  <a:srgbClr val="951271">
                    <a:lumMod val="60000"/>
                    <a:lumOff val="40000"/>
                  </a:srgbClr>
                </a:solidFill>
                <a:prstDash val="solid"/>
                <a:miter lim="800000"/>
              </a:ln>
              <a:effectLst/>
            </p:spPr>
          </p:cxnSp>
        </p:grpSp>
      </p:grpSp>
      <p:sp>
        <p:nvSpPr>
          <p:cNvPr id="218" name="Arrow: Right 217">
            <a:extLst>
              <a:ext uri="{FF2B5EF4-FFF2-40B4-BE49-F238E27FC236}">
                <a16:creationId xmlns:a16="http://schemas.microsoft.com/office/drawing/2014/main" id="{10929659-C64A-FCDC-8EA3-25512493F5ED}"/>
              </a:ext>
            </a:extLst>
          </p:cNvPr>
          <p:cNvSpPr/>
          <p:nvPr/>
        </p:nvSpPr>
        <p:spPr>
          <a:xfrm>
            <a:off x="6592395" y="3044194"/>
            <a:ext cx="927100" cy="482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20" name="Picture 219">
            <a:extLst>
              <a:ext uri="{FF2B5EF4-FFF2-40B4-BE49-F238E27FC236}">
                <a16:creationId xmlns:a16="http://schemas.microsoft.com/office/drawing/2014/main" id="{39FB0326-23F7-2497-7C48-44E2B87B48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22" t="9112" r="16455" b="-1"/>
          <a:stretch/>
        </p:blipFill>
        <p:spPr>
          <a:xfrm>
            <a:off x="11015185" y="879003"/>
            <a:ext cx="868327" cy="1168792"/>
          </a:xfrm>
          <a:prstGeom prst="rect">
            <a:avLst/>
          </a:prstGeom>
        </p:spPr>
      </p:pic>
      <p:sp>
        <p:nvSpPr>
          <p:cNvPr id="221" name="TextBox 34">
            <a:extLst>
              <a:ext uri="{FF2B5EF4-FFF2-40B4-BE49-F238E27FC236}">
                <a16:creationId xmlns:a16="http://schemas.microsoft.com/office/drawing/2014/main" id="{25A6F055-2960-1FD8-7672-2DFED6F660C1}"/>
              </a:ext>
            </a:extLst>
          </p:cNvPr>
          <p:cNvSpPr txBox="1"/>
          <p:nvPr/>
        </p:nvSpPr>
        <p:spPr>
          <a:xfrm>
            <a:off x="10911820" y="2055762"/>
            <a:ext cx="11448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/>
              <a:t>Sharika Mohanan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80ADD9-4BFF-874B-2CF4-D1397F580AB1}"/>
              </a:ext>
            </a:extLst>
          </p:cNvPr>
          <p:cNvSpPr txBox="1"/>
          <p:nvPr/>
        </p:nvSpPr>
        <p:spPr>
          <a:xfrm>
            <a:off x="10655354" y="6480092"/>
            <a:ext cx="51293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Aptos" panose="02110004020202020204"/>
              </a:rPr>
              <a:t>500 µm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7F302B-8FE7-DDE9-7D81-679A2D3C532A}"/>
              </a:ext>
            </a:extLst>
          </p:cNvPr>
          <p:cNvSpPr txBox="1"/>
          <p:nvPr/>
        </p:nvSpPr>
        <p:spPr>
          <a:xfrm>
            <a:off x="11264202" y="98626"/>
            <a:ext cx="683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8EF90E-0543-A65F-95F7-02B609E55E5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43" r="21481"/>
          <a:stretch/>
        </p:blipFill>
        <p:spPr>
          <a:xfrm>
            <a:off x="7937625" y="4032144"/>
            <a:ext cx="1298331" cy="12863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482998-00CE-2041-24D4-98A921318EA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4" r="21612"/>
          <a:stretch/>
        </p:blipFill>
        <p:spPr>
          <a:xfrm>
            <a:off x="9349427" y="4782566"/>
            <a:ext cx="1298331" cy="128859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81DF950-7064-588A-066C-60C2AE868EF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2" r="21612"/>
          <a:stretch/>
        </p:blipFill>
        <p:spPr>
          <a:xfrm>
            <a:off x="10746050" y="5513444"/>
            <a:ext cx="1298331" cy="128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171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DEACE-E608-B66A-A3A8-9A9BB1F91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3D6CF6-EBAA-2C70-C4F9-4D180C95577A}"/>
              </a:ext>
            </a:extLst>
          </p:cNvPr>
          <p:cNvSpPr txBox="1"/>
          <p:nvPr/>
        </p:nvSpPr>
        <p:spPr>
          <a:xfrm>
            <a:off x="2586224" y="555436"/>
            <a:ext cx="5545877" cy="58477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GB" sz="3200" dirty="0">
                <a:latin typeface="Arial"/>
                <a:cs typeface="Arial"/>
              </a:rPr>
              <a:t>Tissue Slice Imaging Solution</a:t>
            </a:r>
          </a:p>
        </p:txBody>
      </p:sp>
      <p:pic>
        <p:nvPicPr>
          <p:cNvPr id="220" name="Picture 219">
            <a:extLst>
              <a:ext uri="{FF2B5EF4-FFF2-40B4-BE49-F238E27FC236}">
                <a16:creationId xmlns:a16="http://schemas.microsoft.com/office/drawing/2014/main" id="{39FB0326-23F7-2497-7C48-44E2B87B48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22" t="9112" r="16455" b="-1"/>
          <a:stretch/>
        </p:blipFill>
        <p:spPr>
          <a:xfrm>
            <a:off x="11071147" y="1174533"/>
            <a:ext cx="868327" cy="1168792"/>
          </a:xfrm>
          <a:prstGeom prst="rect">
            <a:avLst/>
          </a:prstGeom>
        </p:spPr>
      </p:pic>
      <p:sp>
        <p:nvSpPr>
          <p:cNvPr id="221" name="TextBox 34">
            <a:extLst>
              <a:ext uri="{FF2B5EF4-FFF2-40B4-BE49-F238E27FC236}">
                <a16:creationId xmlns:a16="http://schemas.microsoft.com/office/drawing/2014/main" id="{25A6F055-2960-1FD8-7672-2DFED6F660C1}"/>
              </a:ext>
            </a:extLst>
          </p:cNvPr>
          <p:cNvSpPr txBox="1"/>
          <p:nvPr/>
        </p:nvSpPr>
        <p:spPr>
          <a:xfrm>
            <a:off x="10988517" y="2310618"/>
            <a:ext cx="11448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/>
              <a:t>Sharika Mohanan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C39E73-09A9-3F45-1B89-69CC954D9701}"/>
              </a:ext>
            </a:extLst>
          </p:cNvPr>
          <p:cNvSpPr txBox="1"/>
          <p:nvPr/>
        </p:nvSpPr>
        <p:spPr>
          <a:xfrm>
            <a:off x="9474749" y="6233851"/>
            <a:ext cx="20305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FOV: 9000 µm x 3000 µm x 300 µm</a:t>
            </a:r>
          </a:p>
          <a:p>
            <a:endParaRPr lang="en-GB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C77D8E-95E1-1C31-BC52-F473A0D683B1}"/>
              </a:ext>
            </a:extLst>
          </p:cNvPr>
          <p:cNvSpPr txBox="1"/>
          <p:nvPr/>
        </p:nvSpPr>
        <p:spPr>
          <a:xfrm>
            <a:off x="252526" y="1531589"/>
            <a:ext cx="9747340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Oblique Scanning modifications made to mesoSPIM control program python code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Image De-skewing Program created by Dr. Sharika Mohanan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Tissue image stacks obtained are now across z’-plane (see example image below)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Image stack ordered as if tissue was on original z-plane, no angled orientation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BB7F686-35CF-505C-8C86-24503824058B}"/>
              </a:ext>
            </a:extLst>
          </p:cNvPr>
          <p:cNvGrpSpPr/>
          <p:nvPr/>
        </p:nvGrpSpPr>
        <p:grpSpPr>
          <a:xfrm>
            <a:off x="9889557" y="3511041"/>
            <a:ext cx="2197920" cy="2457563"/>
            <a:chOff x="9943200" y="1749241"/>
            <a:chExt cx="2197920" cy="2457563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E8FCF68-729A-41FD-7785-B9345C4C2BC0}"/>
                </a:ext>
              </a:extLst>
            </p:cNvPr>
            <p:cNvGrpSpPr/>
            <p:nvPr/>
          </p:nvGrpSpPr>
          <p:grpSpPr>
            <a:xfrm>
              <a:off x="9943200" y="1749241"/>
              <a:ext cx="2197920" cy="2457563"/>
              <a:chOff x="9943200" y="1749241"/>
              <a:chExt cx="2197920" cy="2457563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8DD4B76D-62CC-8293-04EB-8DC2A0399FFA}"/>
                  </a:ext>
                </a:extLst>
              </p:cNvPr>
              <p:cNvGrpSpPr/>
              <p:nvPr/>
            </p:nvGrpSpPr>
            <p:grpSpPr>
              <a:xfrm>
                <a:off x="10202031" y="2334353"/>
                <a:ext cx="1939089" cy="1872451"/>
                <a:chOff x="10029680" y="4283041"/>
                <a:chExt cx="1939089" cy="1872451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3F603285-E6E1-9F6B-6326-4774E1F24AC5}"/>
                    </a:ext>
                  </a:extLst>
                </p:cNvPr>
                <p:cNvSpPr/>
                <p:nvPr/>
              </p:nvSpPr>
              <p:spPr>
                <a:xfrm rot="2700000">
                  <a:off x="9823177" y="4882159"/>
                  <a:ext cx="1532303" cy="334068"/>
                </a:xfrm>
                <a:prstGeom prst="rect">
                  <a:avLst/>
                </a:prstGeom>
                <a:solidFill>
                  <a:srgbClr val="00B050"/>
                </a:solidFill>
                <a:ln w="28575" cap="flat" cmpd="sng" algn="ctr">
                  <a:solidFill>
                    <a:sysClr val="windowText" lastClr="000000">
                      <a:lumMod val="75000"/>
                      <a:lumOff val="25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6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6" name="Straight Arrow Connector 5">
                  <a:extLst>
                    <a:ext uri="{FF2B5EF4-FFF2-40B4-BE49-F238E27FC236}">
                      <a16:creationId xmlns:a16="http://schemas.microsoft.com/office/drawing/2014/main" id="{80B5F335-FBA8-3FED-53A7-35B7008B6E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076393" y="5540820"/>
                  <a:ext cx="324379" cy="336469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10D6138-2F78-B478-C562-57319CEC3B7C}"/>
                    </a:ext>
                  </a:extLst>
                </p:cNvPr>
                <p:cNvSpPr txBox="1"/>
                <p:nvPr/>
              </p:nvSpPr>
              <p:spPr>
                <a:xfrm>
                  <a:off x="10452007" y="5816938"/>
                  <a:ext cx="15167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dirty="0">
                      <a:solidFill>
                        <a:prstClr val="black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Scan Direction</a:t>
                  </a:r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3E9B877E-8551-6678-5A02-A2E12D50F1A0}"/>
                    </a:ext>
                  </a:extLst>
                </p:cNvPr>
                <p:cNvSpPr/>
                <p:nvPr/>
              </p:nvSpPr>
              <p:spPr>
                <a:xfrm>
                  <a:off x="10463429" y="5421365"/>
                  <a:ext cx="983622" cy="89965"/>
                </a:xfrm>
                <a:prstGeom prst="rect">
                  <a:avLst/>
                </a:prstGeom>
                <a:solidFill>
                  <a:srgbClr val="156082">
                    <a:alpha val="18000"/>
                  </a:srgbClr>
                </a:solidFill>
                <a:ln w="19050" cap="flat" cmpd="sng" algn="ctr">
                  <a:solidFill>
                    <a:srgbClr val="156082">
                      <a:shade val="1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6E0956BD-616C-5CA3-03DC-3BD764DEE15A}"/>
                    </a:ext>
                  </a:extLst>
                </p:cNvPr>
                <p:cNvGrpSpPr/>
                <p:nvPr/>
              </p:nvGrpSpPr>
              <p:grpSpPr>
                <a:xfrm>
                  <a:off x="10686335" y="4617095"/>
                  <a:ext cx="916438" cy="368124"/>
                  <a:chOff x="973379" y="1710479"/>
                  <a:chExt cx="916438" cy="368124"/>
                </a:xfrm>
              </p:grpSpPr>
              <p:cxnSp>
                <p:nvCxnSpPr>
                  <p:cNvPr id="11" name="Straight Connector 10">
                    <a:extLst>
                      <a:ext uri="{FF2B5EF4-FFF2-40B4-BE49-F238E27FC236}">
                        <a16:creationId xmlns:a16="http://schemas.microsoft.com/office/drawing/2014/main" id="{4884E1A9-9A35-D89B-59A0-CE68606075B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1230541" y="1710479"/>
                    <a:ext cx="205866" cy="205866"/>
                  </a:xfrm>
                  <a:prstGeom prst="line">
                    <a:avLst/>
                  </a:prstGeom>
                  <a:noFill/>
                  <a:ln w="19050" cap="flat" cmpd="sng" algn="ctr">
                    <a:solidFill>
                      <a:srgbClr val="156082"/>
                    </a:solidFill>
                    <a:prstDash val="solid"/>
                    <a:miter lim="800000"/>
                    <a:headEnd type="arrow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" name="Straight Connector 12">
                    <a:extLst>
                      <a:ext uri="{FF2B5EF4-FFF2-40B4-BE49-F238E27FC236}">
                        <a16:creationId xmlns:a16="http://schemas.microsoft.com/office/drawing/2014/main" id="{B3AE6B87-E435-DB0C-B58F-28F146EAB5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436407" y="1710479"/>
                    <a:ext cx="205866" cy="198407"/>
                  </a:xfrm>
                  <a:prstGeom prst="line">
                    <a:avLst/>
                  </a:prstGeom>
                  <a:noFill/>
                  <a:ln w="19050" cap="flat" cmpd="sng" algn="ctr">
                    <a:solidFill>
                      <a:srgbClr val="156082"/>
                    </a:solidFill>
                    <a:prstDash val="solid"/>
                    <a:miter lim="800000"/>
                    <a:headEnd type="none" w="med" len="med"/>
                    <a:tailEnd type="arrow" w="med" len="med"/>
                  </a:ln>
                  <a:effectLst/>
                </p:spPr>
              </p:cxnSp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C9FD7130-DA85-8C79-68CD-93AADBBBADB0}"/>
                      </a:ext>
                    </a:extLst>
                  </p:cNvPr>
                  <p:cNvSpPr txBox="1"/>
                  <p:nvPr/>
                </p:nvSpPr>
                <p:spPr>
                  <a:xfrm>
                    <a:off x="1564087" y="1740049"/>
                    <a:ext cx="325730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GB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x'</a:t>
                    </a:r>
                  </a:p>
                </p:txBody>
              </p:sp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17D038AD-3B03-5FE2-2564-E7EEA72E9797}"/>
                      </a:ext>
                    </a:extLst>
                  </p:cNvPr>
                  <p:cNvSpPr txBox="1"/>
                  <p:nvPr/>
                </p:nvSpPr>
                <p:spPr>
                  <a:xfrm>
                    <a:off x="973379" y="1724220"/>
                    <a:ext cx="325730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GB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z'</a:t>
                    </a:r>
                  </a:p>
                </p:txBody>
              </p:sp>
            </p:grp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99DFFCBB-7148-F58B-A92C-8FDBD39EB04F}"/>
                    </a:ext>
                  </a:extLst>
                </p:cNvPr>
                <p:cNvCxnSpPr/>
                <p:nvPr/>
              </p:nvCxnSpPr>
              <p:spPr>
                <a:xfrm>
                  <a:off x="10029680" y="4332867"/>
                  <a:ext cx="1330070" cy="1330070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rgbClr val="A02B93">
                      <a:lumMod val="75000"/>
                    </a:srgbClr>
                  </a:solidFill>
                  <a:prstDash val="sysDash"/>
                  <a:miter lim="800000"/>
                </a:ln>
                <a:effectLst/>
              </p:spPr>
            </p:cxnSp>
          </p:grp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E4BBE32A-8A5C-9FBC-87BC-6AABA142648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943200" y="2293081"/>
                <a:ext cx="208724" cy="219703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FF0000"/>
                </a:solidFill>
                <a:prstDash val="solid"/>
                <a:miter lim="800000"/>
                <a:tailEnd type="triangle"/>
              </a:ln>
              <a:effectLst/>
            </p:spPr>
          </p:cxn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EC1B2A8-E664-4AE3-E40C-6688A8234109}"/>
                  </a:ext>
                </a:extLst>
              </p:cNvPr>
              <p:cNvSpPr txBox="1"/>
              <p:nvPr/>
            </p:nvSpPr>
            <p:spPr>
              <a:xfrm>
                <a:off x="9943200" y="1749241"/>
                <a:ext cx="133007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Image Stack Direction</a:t>
                </a:r>
              </a:p>
            </p:txBody>
          </p:sp>
        </p:grp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A9AFAFC-0851-B128-8194-D51295CBF896}"/>
                </a:ext>
              </a:extLst>
            </p:cNvPr>
            <p:cNvCxnSpPr/>
            <p:nvPr/>
          </p:nvCxnSpPr>
          <p:spPr>
            <a:xfrm>
              <a:off x="10110331" y="2457488"/>
              <a:ext cx="1330070" cy="1330070"/>
            </a:xfrm>
            <a:prstGeom prst="line">
              <a:avLst/>
            </a:prstGeom>
            <a:noFill/>
            <a:ln w="57150" cap="flat" cmpd="sng" algn="ctr">
              <a:solidFill>
                <a:srgbClr val="A02B93">
                  <a:lumMod val="75000"/>
                </a:srgbClr>
              </a:solidFill>
              <a:prstDash val="sysDash"/>
              <a:miter lim="800000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D93C84B-44A9-B777-E141-D1621B12749D}"/>
                </a:ext>
              </a:extLst>
            </p:cNvPr>
            <p:cNvCxnSpPr/>
            <p:nvPr/>
          </p:nvCxnSpPr>
          <p:spPr>
            <a:xfrm>
              <a:off x="10030757" y="2532536"/>
              <a:ext cx="1330070" cy="1330070"/>
            </a:xfrm>
            <a:prstGeom prst="line">
              <a:avLst/>
            </a:prstGeom>
            <a:noFill/>
            <a:ln w="57150" cap="flat" cmpd="sng" algn="ctr">
              <a:solidFill>
                <a:srgbClr val="A02B93">
                  <a:lumMod val="75000"/>
                </a:srgbClr>
              </a:solidFill>
              <a:prstDash val="sysDash"/>
              <a:miter lim="800000"/>
            </a:ln>
            <a:effectLst/>
          </p:spPr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B0FFA05-30D6-71CF-90A2-1F6CEC5B42FF}"/>
              </a:ext>
            </a:extLst>
          </p:cNvPr>
          <p:cNvSpPr txBox="1"/>
          <p:nvPr/>
        </p:nvSpPr>
        <p:spPr>
          <a:xfrm>
            <a:off x="11268071" y="98626"/>
            <a:ext cx="679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22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3558E89-AC2B-B345-D93A-28B3D3AA3014}"/>
              </a:ext>
            </a:extLst>
          </p:cNvPr>
          <p:cNvGrpSpPr/>
          <p:nvPr/>
        </p:nvGrpSpPr>
        <p:grpSpPr>
          <a:xfrm>
            <a:off x="283959" y="3458373"/>
            <a:ext cx="9217039" cy="3364667"/>
            <a:chOff x="283959" y="3458373"/>
            <a:chExt cx="9217039" cy="336466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6A382B2-E000-87C1-3238-13E9664081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30" r="39636"/>
            <a:stretch/>
          </p:blipFill>
          <p:spPr>
            <a:xfrm rot="5400000">
              <a:off x="3210145" y="532187"/>
              <a:ext cx="3364667" cy="9217039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F06CF25-6882-24B5-8FB7-7A8AAD435734}"/>
                </a:ext>
              </a:extLst>
            </p:cNvPr>
            <p:cNvSpPr/>
            <p:nvPr/>
          </p:nvSpPr>
          <p:spPr>
            <a:xfrm>
              <a:off x="354883" y="6004968"/>
              <a:ext cx="663613" cy="65676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253188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E36BA-06C2-2545-A484-92D8088B0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322" y="3148419"/>
            <a:ext cx="4027169" cy="1600200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Results </a:t>
            </a:r>
          </a:p>
        </p:txBody>
      </p:sp>
      <p:pic>
        <p:nvPicPr>
          <p:cNvPr id="5" name="Picture 4" descr="A close-up of a grey and white image&#10;&#10;Description automatically generated">
            <a:extLst>
              <a:ext uri="{FF2B5EF4-FFF2-40B4-BE49-F238E27FC236}">
                <a16:creationId xmlns:a16="http://schemas.microsoft.com/office/drawing/2014/main" id="{65CEDEE0-628B-CD07-8F5A-4F33569AFA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265038" y="1860763"/>
            <a:ext cx="2055813" cy="2055813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5DF232E-E6E3-126D-0274-3AAC87885145}"/>
              </a:ext>
            </a:extLst>
          </p:cNvPr>
          <p:cNvGrpSpPr/>
          <p:nvPr/>
        </p:nvGrpSpPr>
        <p:grpSpPr>
          <a:xfrm rot="16200000">
            <a:off x="651613" y="1794006"/>
            <a:ext cx="3869222" cy="4114800"/>
            <a:chOff x="576169" y="1532162"/>
            <a:chExt cx="3869222" cy="4114800"/>
          </a:xfrm>
        </p:grpSpPr>
        <p:pic>
          <p:nvPicPr>
            <p:cNvPr id="7" name="Picture 6" descr="A close-up of a black and white image&#10;&#10;Description automatically generated">
              <a:extLst>
                <a:ext uri="{FF2B5EF4-FFF2-40B4-BE49-F238E27FC236}">
                  <a16:creationId xmlns:a16="http://schemas.microsoft.com/office/drawing/2014/main" id="{53DC93D5-08F9-CA30-2C0E-239EF4632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169" y="1532162"/>
              <a:ext cx="3869222" cy="4114800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6A97F36-2650-2447-327D-D97196CE098A}"/>
                </a:ext>
              </a:extLst>
            </p:cNvPr>
            <p:cNvSpPr/>
            <p:nvPr/>
          </p:nvSpPr>
          <p:spPr>
            <a:xfrm>
              <a:off x="2590800" y="2882900"/>
              <a:ext cx="914400" cy="736600"/>
            </a:xfrm>
            <a:prstGeom prst="rect">
              <a:avLst/>
            </a:prstGeom>
            <a:noFill/>
            <a:ln w="19050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4006887-CD0A-CF8B-15C9-68DC3CD23A99}"/>
              </a:ext>
            </a:extLst>
          </p:cNvPr>
          <p:cNvGrpSpPr/>
          <p:nvPr/>
        </p:nvGrpSpPr>
        <p:grpSpPr>
          <a:xfrm rot="16200000">
            <a:off x="4885437" y="2423623"/>
            <a:ext cx="3777939" cy="2855566"/>
            <a:chOff x="4718361" y="2056177"/>
            <a:chExt cx="3777939" cy="2855566"/>
          </a:xfrm>
        </p:grpSpPr>
        <p:pic>
          <p:nvPicPr>
            <p:cNvPr id="10" name="Picture 9" descr="A close-up of a black and white photo&#10;&#10;Description automatically generated">
              <a:extLst>
                <a:ext uri="{FF2B5EF4-FFF2-40B4-BE49-F238E27FC236}">
                  <a16:creationId xmlns:a16="http://schemas.microsoft.com/office/drawing/2014/main" id="{A67CBAD9-1D97-7889-81CB-739DEE63E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8361" y="2056177"/>
              <a:ext cx="3777939" cy="2855566"/>
            </a:xfrm>
            <a:prstGeom prst="rect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7C219AA-C73A-FD2E-A46C-08EA607865D1}"/>
                </a:ext>
              </a:extLst>
            </p:cNvPr>
            <p:cNvSpPr/>
            <p:nvPr/>
          </p:nvSpPr>
          <p:spPr>
            <a:xfrm>
              <a:off x="6977019" y="2876550"/>
              <a:ext cx="566781" cy="571500"/>
            </a:xfrm>
            <a:prstGeom prst="rect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7E6F79F-F9B3-0942-4B6D-93AA3EECF898}"/>
              </a:ext>
            </a:extLst>
          </p:cNvPr>
          <p:cNvSpPr txBox="1"/>
          <p:nvPr/>
        </p:nvSpPr>
        <p:spPr>
          <a:xfrm>
            <a:off x="2586224" y="555436"/>
            <a:ext cx="7588680" cy="58477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GB" sz="3200" dirty="0">
                <a:solidFill>
                  <a:srgbClr val="000000"/>
                </a:solidFill>
                <a:latin typeface="Arial"/>
                <a:cs typeface="Arial"/>
              </a:rPr>
              <a:t>Preliminary Tissue Slice Imaging Results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039635-6C80-7803-9B06-BAF7714D92E1}"/>
              </a:ext>
            </a:extLst>
          </p:cNvPr>
          <p:cNvSpPr txBox="1"/>
          <p:nvPr/>
        </p:nvSpPr>
        <p:spPr>
          <a:xfrm>
            <a:off x="3683259" y="1955472"/>
            <a:ext cx="1089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500 µm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DC5819-6639-2F85-40F4-45E26BD77781}"/>
              </a:ext>
            </a:extLst>
          </p:cNvPr>
          <p:cNvSpPr txBox="1"/>
          <p:nvPr/>
        </p:nvSpPr>
        <p:spPr>
          <a:xfrm>
            <a:off x="7128739" y="2040831"/>
            <a:ext cx="1089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250 µm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9093C3E-3FD3-CC05-2367-6C517BB5C519}"/>
              </a:ext>
            </a:extLst>
          </p:cNvPr>
          <p:cNvSpPr txBox="1"/>
          <p:nvPr/>
        </p:nvSpPr>
        <p:spPr>
          <a:xfrm>
            <a:off x="11320851" y="1870144"/>
            <a:ext cx="8773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25 µm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4399F6-EB6D-2658-FD23-B48B8AA6EBD9}"/>
              </a:ext>
            </a:extLst>
          </p:cNvPr>
          <p:cNvSpPr txBox="1"/>
          <p:nvPr/>
        </p:nvSpPr>
        <p:spPr>
          <a:xfrm>
            <a:off x="8428602" y="4295982"/>
            <a:ext cx="3728684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De-skewed Image of CUBIC-L/RA cleared, 500um Tissue Slice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Tissue Stained using WGA/AF 488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Proof of Pipeline Viability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8FD13-3DE6-2075-3A31-96E2B4AA7FF4}"/>
              </a:ext>
            </a:extLst>
          </p:cNvPr>
          <p:cNvSpPr txBox="1"/>
          <p:nvPr/>
        </p:nvSpPr>
        <p:spPr>
          <a:xfrm>
            <a:off x="11458469" y="60533"/>
            <a:ext cx="733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59493252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9F1E7-84A3-A349-8AEB-5A5CFDB87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7" y="533614"/>
            <a:ext cx="5469348" cy="888786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Conclusion and Next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D042F-868F-834F-96EA-D677E5DCBC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170" y="1526594"/>
            <a:ext cx="8109382" cy="5254452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70000"/>
              </a:lnSpc>
            </a:pPr>
            <a:r>
              <a:rPr lang="en-US" sz="1800" dirty="0">
                <a:solidFill>
                  <a:schemeClr val="tx1"/>
                </a:solidFill>
              </a:rPr>
              <a:t>Advantages of Cardiac Imaging Procedure:</a:t>
            </a:r>
          </a:p>
          <a:p>
            <a:pPr lvl="1">
              <a:lnSpc>
                <a:spcPct val="170000"/>
              </a:lnSpc>
            </a:pPr>
            <a:r>
              <a:rPr lang="en-GB" sz="1800" dirty="0">
                <a:solidFill>
                  <a:schemeClr val="tx1"/>
                </a:solidFill>
              </a:rPr>
              <a:t>Can document cardiac structure in rabbit model hearts</a:t>
            </a:r>
          </a:p>
          <a:p>
            <a:pPr lvl="1">
              <a:lnSpc>
                <a:spcPct val="170000"/>
              </a:lnSpc>
            </a:pPr>
            <a:r>
              <a:rPr lang="en-GB" sz="1800" dirty="0">
                <a:solidFill>
                  <a:schemeClr val="tx1"/>
                </a:solidFill>
              </a:rPr>
              <a:t>Reduces changes to structure caused by thin tissue slicing</a:t>
            </a:r>
          </a:p>
          <a:p>
            <a:pPr lvl="1">
              <a:lnSpc>
                <a:spcPct val="170000"/>
              </a:lnSpc>
            </a:pPr>
            <a:r>
              <a:rPr lang="en-GB" sz="1800" dirty="0">
                <a:solidFill>
                  <a:schemeClr val="tx1"/>
                </a:solidFill>
              </a:rPr>
              <a:t>Can obtain images with isometric resolution at a cellular level</a:t>
            </a:r>
          </a:p>
          <a:p>
            <a:pPr lvl="1">
              <a:lnSpc>
                <a:spcPct val="170000"/>
              </a:lnSpc>
            </a:pPr>
            <a:r>
              <a:rPr lang="en-GB" sz="1800" dirty="0">
                <a:solidFill>
                  <a:schemeClr val="tx1"/>
                </a:solidFill>
              </a:rPr>
              <a:t>Optimizes new and commonplace clearing and staining protocol combinations</a:t>
            </a:r>
          </a:p>
          <a:p>
            <a:pPr>
              <a:lnSpc>
                <a:spcPct val="170000"/>
              </a:lnSpc>
            </a:pPr>
            <a:r>
              <a:rPr lang="en-US" sz="1800" dirty="0">
                <a:solidFill>
                  <a:schemeClr val="tx1"/>
                </a:solidFill>
              </a:rPr>
              <a:t>Next Steps</a:t>
            </a:r>
          </a:p>
          <a:p>
            <a:pPr lvl="1">
              <a:lnSpc>
                <a:spcPct val="170000"/>
              </a:lnSpc>
            </a:pPr>
            <a:r>
              <a:rPr lang="en-US" sz="1800" dirty="0">
                <a:solidFill>
                  <a:schemeClr val="tx1"/>
                </a:solidFill>
              </a:rPr>
              <a:t>Complete characterization of newly upgraded mesoSPIM system</a:t>
            </a:r>
          </a:p>
          <a:p>
            <a:pPr lvl="1">
              <a:lnSpc>
                <a:spcPct val="170000"/>
              </a:lnSpc>
            </a:pPr>
            <a:r>
              <a:rPr lang="en-GB" sz="1800" dirty="0">
                <a:solidFill>
                  <a:schemeClr val="tx1"/>
                </a:solidFill>
              </a:rPr>
              <a:t>Quantify imaging data to map damaged regions in diseased tissue</a:t>
            </a:r>
          </a:p>
          <a:p>
            <a:pPr lvl="2">
              <a:lnSpc>
                <a:spcPct val="170000"/>
              </a:lnSpc>
            </a:pPr>
            <a:r>
              <a:rPr lang="en-US" sz="1800" i="1" dirty="0">
                <a:solidFill>
                  <a:schemeClr val="tx1"/>
                </a:solidFill>
                <a:latin typeface="Arial"/>
                <a:cs typeface="Arial"/>
              </a:rPr>
              <a:t>Innervation volume 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and </a:t>
            </a:r>
            <a:r>
              <a:rPr lang="en-US" sz="1800" i="1" dirty="0">
                <a:solidFill>
                  <a:schemeClr val="tx1"/>
                </a:solidFill>
                <a:latin typeface="Arial"/>
                <a:cs typeface="Arial"/>
              </a:rPr>
              <a:t>fibroblast populations 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as means of distinguishing </a:t>
            </a:r>
            <a:r>
              <a:rPr lang="en-GB" sz="1800" dirty="0">
                <a:solidFill>
                  <a:schemeClr val="tx1"/>
                </a:solidFill>
                <a:latin typeface="Arial"/>
                <a:cs typeface="Arial"/>
              </a:rPr>
              <a:t>healthy, damaged, and scar cardiac tissue</a:t>
            </a:r>
          </a:p>
          <a:p>
            <a:pPr lvl="1">
              <a:lnSpc>
                <a:spcPct val="170000"/>
              </a:lnSpc>
            </a:pPr>
            <a:r>
              <a:rPr lang="en-US" sz="1800" dirty="0">
                <a:solidFill>
                  <a:schemeClr val="tx1"/>
                </a:solidFill>
              </a:rPr>
              <a:t>Create reliable, high throughput protocol to map tissue regions across sliced, partial, and eventually whole organ samples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383369-7DF9-2816-E3A4-B829447B89F9}"/>
              </a:ext>
            </a:extLst>
          </p:cNvPr>
          <p:cNvSpPr txBox="1"/>
          <p:nvPr/>
        </p:nvSpPr>
        <p:spPr>
          <a:xfrm>
            <a:off x="11508711" y="0"/>
            <a:ext cx="683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02BA95-41C3-605D-E328-88D2B2694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1661" y="1230706"/>
            <a:ext cx="1720347" cy="2155180"/>
          </a:xfrm>
          <a:prstGeom prst="rect">
            <a:avLst/>
          </a:prstGeom>
        </p:spPr>
      </p:pic>
      <p:pic>
        <p:nvPicPr>
          <p:cNvPr id="6" name="Picture 5" descr="A clear plastic container with a white object in it&#10;&#10;Description automatically generated">
            <a:extLst>
              <a:ext uri="{FF2B5EF4-FFF2-40B4-BE49-F238E27FC236}">
                <a16:creationId xmlns:a16="http://schemas.microsoft.com/office/drawing/2014/main" id="{3C6BA268-461D-06BE-DA7A-23A8830429B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5" t="10232" r="27772" b="14451"/>
          <a:stretch/>
        </p:blipFill>
        <p:spPr>
          <a:xfrm>
            <a:off x="8619670" y="2860598"/>
            <a:ext cx="1631197" cy="21305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ED1577-2A3C-88C7-5C52-BA078409F7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02" t="1555" b="-1555"/>
          <a:stretch/>
        </p:blipFill>
        <p:spPr>
          <a:xfrm>
            <a:off x="10321661" y="3452333"/>
            <a:ext cx="1719691" cy="21305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B801EB-8217-FC25-3A43-0BF5B94D56F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015" t="12556" r="31536" b="33942"/>
          <a:stretch/>
        </p:blipFill>
        <p:spPr>
          <a:xfrm>
            <a:off x="8613950" y="732827"/>
            <a:ext cx="1636917" cy="20794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C7498C-AFD4-48BA-6D1B-CEC8AC06B0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32195" y="5048545"/>
            <a:ext cx="1606145" cy="1606145"/>
          </a:xfrm>
          <a:prstGeom prst="rect">
            <a:avLst/>
          </a:prstGeom>
          <a:ln>
            <a:noFill/>
          </a:ln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B5B42EBE-FCD9-2104-65D3-04BBA713AB60}"/>
              </a:ext>
            </a:extLst>
          </p:cNvPr>
          <p:cNvSpPr/>
          <p:nvPr/>
        </p:nvSpPr>
        <p:spPr>
          <a:xfrm>
            <a:off x="10056959" y="1915609"/>
            <a:ext cx="529407" cy="392687"/>
          </a:xfrm>
          <a:prstGeom prst="rightArrow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AD0F90D-BB61-F067-7F1D-35B9ED79C39B}"/>
              </a:ext>
            </a:extLst>
          </p:cNvPr>
          <p:cNvSpPr/>
          <p:nvPr/>
        </p:nvSpPr>
        <p:spPr>
          <a:xfrm rot="10800000">
            <a:off x="10056958" y="2877573"/>
            <a:ext cx="529407" cy="392687"/>
          </a:xfrm>
          <a:prstGeom prst="rightArrow">
            <a:avLst/>
          </a:prstGeom>
          <a:solidFill>
            <a:srgbClr val="A66BD3"/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1E672784-8AE4-1D60-9AC1-E52FC0DDF488}"/>
              </a:ext>
            </a:extLst>
          </p:cNvPr>
          <p:cNvSpPr/>
          <p:nvPr/>
        </p:nvSpPr>
        <p:spPr>
          <a:xfrm rot="10800000">
            <a:off x="10060095" y="5066526"/>
            <a:ext cx="529407" cy="392687"/>
          </a:xfrm>
          <a:prstGeom prst="rightArrow">
            <a:avLst/>
          </a:prstGeom>
          <a:solidFill>
            <a:srgbClr val="15B096"/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77CD2585-37C1-7BAC-940C-B95A3C1902F4}"/>
              </a:ext>
            </a:extLst>
          </p:cNvPr>
          <p:cNvSpPr/>
          <p:nvPr/>
        </p:nvSpPr>
        <p:spPr>
          <a:xfrm>
            <a:off x="10071520" y="4055068"/>
            <a:ext cx="529407" cy="392687"/>
          </a:xfrm>
          <a:prstGeom prst="rightArrow">
            <a:avLst/>
          </a:prstGeom>
          <a:solidFill>
            <a:srgbClr val="00B0F0"/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FBE028-A8FE-E317-66F3-C3578D85C71B}"/>
              </a:ext>
            </a:extLst>
          </p:cNvPr>
          <p:cNvSpPr txBox="1"/>
          <p:nvPr/>
        </p:nvSpPr>
        <p:spPr>
          <a:xfrm>
            <a:off x="10279946" y="6185595"/>
            <a:ext cx="1760306" cy="584775"/>
          </a:xfrm>
          <a:prstGeom prst="rect">
            <a:avLst/>
          </a:prstGeom>
          <a:solidFill>
            <a:schemeClr val="accent4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cs typeface="Calibri"/>
              </a:rPr>
              <a:t>QUANTITATIVE COMPARISONS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C9F90F-B16A-3831-0D3C-A7D5B9585E38}"/>
              </a:ext>
            </a:extLst>
          </p:cNvPr>
          <p:cNvSpPr txBox="1"/>
          <p:nvPr/>
        </p:nvSpPr>
        <p:spPr>
          <a:xfrm>
            <a:off x="10279946" y="5586439"/>
            <a:ext cx="1761406" cy="584775"/>
          </a:xfrm>
          <a:prstGeom prst="rect">
            <a:avLst/>
          </a:prstGeom>
          <a:solidFill>
            <a:srgbClr val="0F9386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cs typeface="Calibri"/>
              </a:rPr>
              <a:t>STATISTICAL ANALYSIS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DB2C0019-AB49-0D8F-C280-4F400E28F7A7}"/>
              </a:ext>
            </a:extLst>
          </p:cNvPr>
          <p:cNvSpPr/>
          <p:nvPr/>
        </p:nvSpPr>
        <p:spPr>
          <a:xfrm>
            <a:off x="10071520" y="5810941"/>
            <a:ext cx="529407" cy="135149"/>
          </a:xfrm>
          <a:prstGeom prst="rightArrow">
            <a:avLst/>
          </a:prstGeom>
          <a:solidFill>
            <a:srgbClr val="00FFCC"/>
          </a:solidFill>
          <a:ln w="28575">
            <a:solidFill>
              <a:srgbClr val="00FF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7EB65125-7F51-4DC5-F14C-9FA8BC6DD8DB}"/>
              </a:ext>
            </a:extLst>
          </p:cNvPr>
          <p:cNvSpPr/>
          <p:nvPr/>
        </p:nvSpPr>
        <p:spPr>
          <a:xfrm rot="3133421">
            <a:off x="10022381" y="6049515"/>
            <a:ext cx="529407" cy="135149"/>
          </a:xfrm>
          <a:prstGeom prst="rightArrow">
            <a:avLst/>
          </a:prstGeom>
          <a:solidFill>
            <a:srgbClr val="00FFCC"/>
          </a:solidFill>
          <a:ln w="28575">
            <a:solidFill>
              <a:srgbClr val="00FF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992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he University at sunset">
            <a:extLst>
              <a:ext uri="{FF2B5EF4-FFF2-40B4-BE49-F238E27FC236}">
                <a16:creationId xmlns:a16="http://schemas.microsoft.com/office/drawing/2014/main" id="{11FDCD37-95D4-D94F-8143-5384ADC6A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75F20C-468E-F742-9149-B8A5FEBC291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692399" y="594078"/>
            <a:ext cx="3696461" cy="564600"/>
          </a:xfrm>
        </p:spPr>
        <p:txBody>
          <a:bodyPr>
            <a:no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  <a:latin typeface="Arial"/>
                <a:cs typeface="Arial"/>
              </a:rPr>
              <a:t>Acknowledgements</a:t>
            </a:r>
            <a:br>
              <a:rPr lang="en-GB" dirty="0"/>
            </a:b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ED6EA-1EF6-E99C-8D46-A77E8079F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85228" y="5699322"/>
            <a:ext cx="3413095" cy="854153"/>
            <a:chOff x="8385228" y="5699322"/>
            <a:chExt cx="3413095" cy="85415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4E80E0-21D5-A09C-9C43-3B822C05837D}"/>
                </a:ext>
              </a:extLst>
            </p:cNvPr>
            <p:cNvSpPr txBox="1"/>
            <p:nvPr/>
          </p:nvSpPr>
          <p:spPr>
            <a:xfrm>
              <a:off x="8385228" y="5699322"/>
              <a:ext cx="3413095" cy="461665"/>
            </a:xfrm>
            <a:prstGeom prst="rect">
              <a:avLst/>
            </a:prstGeom>
            <a:noFill/>
            <a:effectLst>
              <a:outerShdw blurRad="1270000" dist="50800" dir="5400000" sx="200000" sy="200000" algn="ctr" rotWithShape="0">
                <a:schemeClr val="tx1"/>
              </a:outerShdw>
            </a:effectLst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#</a:t>
              </a:r>
              <a:r>
                <a:rPr lang="en-US" sz="2400" b="1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UofGWorldChangers</a:t>
              </a:r>
              <a:endParaRPr 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92BBCD2-E264-1B57-0E93-92E9DB639953}"/>
                </a:ext>
              </a:extLst>
            </p:cNvPr>
            <p:cNvSpPr txBox="1"/>
            <p:nvPr/>
          </p:nvSpPr>
          <p:spPr>
            <a:xfrm>
              <a:off x="9098531" y="6091810"/>
              <a:ext cx="26997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@</a:t>
              </a:r>
              <a:r>
                <a:rPr lang="en-US" sz="2400" b="1" err="1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UofGlasgow</a:t>
              </a:r>
              <a:endParaRPr lang="en-US" sz="2400" b="1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4EA5A01-D67E-B5A8-4983-B4E38F735C71}"/>
                </a:ext>
              </a:extLst>
            </p:cNvPr>
            <p:cNvGrpSpPr/>
            <p:nvPr/>
          </p:nvGrpSpPr>
          <p:grpSpPr>
            <a:xfrm>
              <a:off x="8516481" y="6162367"/>
              <a:ext cx="841333" cy="347112"/>
              <a:chOff x="8601252" y="6162367"/>
              <a:chExt cx="841333" cy="347112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8049EAA7-B259-E0CF-6188-D83E4A7650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78761" y="6162367"/>
                <a:ext cx="475023" cy="347112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C9EF044C-8E77-0253-404C-AEACFCC1AE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194185" y="6223334"/>
                <a:ext cx="248400" cy="248399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1EFBA2B9-08B7-B52F-FE3B-91DCAC58DC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601252" y="6221141"/>
                <a:ext cx="239105" cy="239106"/>
              </a:xfrm>
              <a:prstGeom prst="rect">
                <a:avLst/>
              </a:prstGeom>
            </p:spPr>
          </p:pic>
        </p:grpSp>
      </p:grpSp>
      <p:pic>
        <p:nvPicPr>
          <p:cNvPr id="5" name="Picture 4" descr="A blue and white logo&#10;&#10;Description automatically generated">
            <a:extLst>
              <a:ext uri="{FF2B5EF4-FFF2-40B4-BE49-F238E27FC236}">
                <a16:creationId xmlns:a16="http://schemas.microsoft.com/office/drawing/2014/main" id="{8668D8BC-D5C8-6D96-D007-E71B23BB8D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2882" y="5684742"/>
            <a:ext cx="3072975" cy="870835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2A3FEFF1-23F4-58A4-19D0-1C6FF55F01F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1053" b="-870"/>
          <a:stretch/>
        </p:blipFill>
        <p:spPr>
          <a:xfrm>
            <a:off x="249955" y="4979949"/>
            <a:ext cx="1278932" cy="1582714"/>
          </a:xfrm>
          <a:prstGeom prst="rect">
            <a:avLst/>
          </a:prstGeom>
        </p:spPr>
      </p:pic>
      <p:pic>
        <p:nvPicPr>
          <p:cNvPr id="9" name="Picture 8" descr="Cairn Research Ltd">
            <a:extLst>
              <a:ext uri="{FF2B5EF4-FFF2-40B4-BE49-F238E27FC236}">
                <a16:creationId xmlns:a16="http://schemas.microsoft.com/office/drawing/2014/main" id="{F5208A6E-3218-A930-BB1E-70A635394492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289" t="-2952" r="3411" b="-712"/>
          <a:stretch/>
        </p:blipFill>
        <p:spPr>
          <a:xfrm>
            <a:off x="5018258" y="5651350"/>
            <a:ext cx="2871977" cy="9021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56AA48-1C7B-4359-ACDF-C73E80C27765}"/>
              </a:ext>
            </a:extLst>
          </p:cNvPr>
          <p:cNvSpPr txBox="1"/>
          <p:nvPr/>
        </p:nvSpPr>
        <p:spPr>
          <a:xfrm>
            <a:off x="4679853" y="1217452"/>
            <a:ext cx="68673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Institute of Clinical Physiology – CNR, Florence, Italy</a:t>
            </a:r>
          </a:p>
          <a:p>
            <a:r>
              <a:rPr lang="en-GB" dirty="0" err="1">
                <a:solidFill>
                  <a:schemeClr val="bg1"/>
                </a:solidFill>
              </a:rPr>
              <a:t>Dr.</a:t>
            </a:r>
            <a:r>
              <a:rPr lang="en-GB" dirty="0">
                <a:solidFill>
                  <a:schemeClr val="bg1"/>
                </a:solidFill>
              </a:rPr>
              <a:t> Leonardo </a:t>
            </a:r>
            <a:r>
              <a:rPr lang="en-GB" dirty="0" err="1">
                <a:solidFill>
                  <a:schemeClr val="bg1"/>
                </a:solidFill>
              </a:rPr>
              <a:t>Sacconi</a:t>
            </a:r>
            <a:endParaRPr lang="en-GB" sz="1800" b="0" i="0" u="none" strike="noStrike" baseline="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European Laboratory for Non-Linear Spectroscopy, Florence, Italy</a:t>
            </a:r>
            <a:endParaRPr lang="en-GB" dirty="0">
              <a:solidFill>
                <a:schemeClr val="bg1"/>
              </a:solidFill>
              <a:highlight>
                <a:srgbClr val="0000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err="1">
                <a:solidFill>
                  <a:schemeClr val="bg1"/>
                </a:solidFill>
              </a:rPr>
              <a:t>Dr.</a:t>
            </a:r>
            <a:r>
              <a:rPr lang="en-GB" dirty="0">
                <a:solidFill>
                  <a:schemeClr val="bg1"/>
                </a:solidFill>
              </a:rPr>
              <a:t> Camilla </a:t>
            </a:r>
            <a:r>
              <a:rPr lang="en-GB" dirty="0" err="1">
                <a:solidFill>
                  <a:schemeClr val="bg1"/>
                </a:solidFill>
              </a:rPr>
              <a:t>Olianti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0860DE-0767-468F-0D26-2BCE489004FC}"/>
              </a:ext>
            </a:extLst>
          </p:cNvPr>
          <p:cNvSpPr txBox="1"/>
          <p:nvPr/>
        </p:nvSpPr>
        <p:spPr>
          <a:xfrm>
            <a:off x="85558" y="1540041"/>
            <a:ext cx="369646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Physics and Astronomy:</a:t>
            </a:r>
          </a:p>
          <a:p>
            <a:r>
              <a:rPr lang="en-GB" dirty="0">
                <a:solidFill>
                  <a:schemeClr val="bg1"/>
                </a:solidFill>
              </a:rPr>
              <a:t>Dr. Caroline </a:t>
            </a:r>
            <a:r>
              <a:rPr lang="en-GB" dirty="0" err="1">
                <a:solidFill>
                  <a:schemeClr val="bg1"/>
                </a:solidFill>
              </a:rPr>
              <a:t>Müllenbroich</a:t>
            </a:r>
            <a:r>
              <a:rPr lang="en-GB" dirty="0">
                <a:solidFill>
                  <a:schemeClr val="bg1"/>
                </a:solidFill>
              </a:rPr>
              <a:t> (Advisor)</a:t>
            </a:r>
          </a:p>
          <a:p>
            <a:r>
              <a:rPr lang="en-GB" dirty="0">
                <a:solidFill>
                  <a:schemeClr val="bg1"/>
                </a:solidFill>
              </a:rPr>
              <a:t>Dr. Sharika Mohanan</a:t>
            </a:r>
          </a:p>
          <a:p>
            <a:r>
              <a:rPr lang="en-GB" dirty="0" err="1">
                <a:solidFill>
                  <a:schemeClr val="bg1"/>
                </a:solidFill>
              </a:rPr>
              <a:t>Giedre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Astrauskaite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/>
          </a:p>
          <a:p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Cardiovascular and Metabolic Health:</a:t>
            </a:r>
          </a:p>
          <a:p>
            <a:r>
              <a:rPr lang="en-GB" dirty="0">
                <a:solidFill>
                  <a:schemeClr val="bg1"/>
                </a:solidFill>
              </a:rPr>
              <a:t>Prof. Godfrey Smith</a:t>
            </a:r>
          </a:p>
          <a:p>
            <a:r>
              <a:rPr lang="en-GB" dirty="0">
                <a:solidFill>
                  <a:schemeClr val="bg1"/>
                </a:solidFill>
              </a:rPr>
              <a:t>Dr. Alexander Johnson</a:t>
            </a:r>
          </a:p>
          <a:p>
            <a:r>
              <a:rPr lang="en-GB" dirty="0" err="1">
                <a:solidFill>
                  <a:schemeClr val="bg1"/>
                </a:solidFill>
              </a:rPr>
              <a:t>Dr.</a:t>
            </a:r>
            <a:r>
              <a:rPr lang="en-GB" dirty="0">
                <a:solidFill>
                  <a:schemeClr val="bg1"/>
                </a:solidFill>
              </a:rPr>
              <a:t> Eline </a:t>
            </a:r>
            <a:r>
              <a:rPr lang="en-GB" dirty="0" err="1">
                <a:solidFill>
                  <a:schemeClr val="bg1"/>
                </a:solidFill>
              </a:rPr>
              <a:t>Huethorst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 err="1">
                <a:solidFill>
                  <a:schemeClr val="bg1"/>
                </a:solidFill>
              </a:rPr>
              <a:t>Dr.</a:t>
            </a:r>
            <a:r>
              <a:rPr lang="en-GB" dirty="0">
                <a:solidFill>
                  <a:schemeClr val="bg1"/>
                </a:solidFill>
              </a:rPr>
              <a:t> Erin Boland</a:t>
            </a:r>
          </a:p>
        </p:txBody>
      </p:sp>
    </p:spTree>
    <p:extLst>
      <p:ext uri="{BB962C8B-B14F-4D97-AF65-F5344CB8AC3E}">
        <p14:creationId xmlns:p14="http://schemas.microsoft.com/office/powerpoint/2010/main" val="3006378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D6D11-8D2E-DA4D-98A2-908011AD7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5754" y="626534"/>
            <a:ext cx="9210963" cy="88878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Research Primary Aims and Goals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58C308-46F8-B245-BCE1-912B1645A3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3488" y="1710465"/>
            <a:ext cx="11699880" cy="452100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Document changes in cardiac structure in health and diseased animal model hearts</a:t>
            </a:r>
          </a:p>
          <a:p>
            <a:pPr lvl="1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Obtain homogeneously resolved images at the cellular level of tissue samples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002060"/>
                </a:solidFill>
                <a:latin typeface="Arial"/>
                <a:cs typeface="Arial"/>
              </a:rPr>
              <a:t>Develop a pipeline to obtain this information with high throughput and reliability </a:t>
            </a:r>
          </a:p>
          <a:p>
            <a:pPr lvl="1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Quantify pipeline data to map healthy, border, and scar regions in diseased tissue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2A5C4-D1F0-9A5D-A76E-B5C2A6B077F7}"/>
              </a:ext>
            </a:extLst>
          </p:cNvPr>
          <p:cNvSpPr txBox="1"/>
          <p:nvPr/>
        </p:nvSpPr>
        <p:spPr>
          <a:xfrm>
            <a:off x="11625943" y="98626"/>
            <a:ext cx="32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97243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  <a:latin typeface="Arial"/>
                <a:cs typeface="Arial"/>
              </a:rPr>
              <a:t>Tissue Processing Pipeline: Overview</a:t>
            </a:r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81E1B7-B700-2824-759D-C80F416276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991418"/>
              </p:ext>
            </p:extLst>
          </p:nvPr>
        </p:nvGraphicFramePr>
        <p:xfrm>
          <a:off x="158153" y="1600200"/>
          <a:ext cx="11688789" cy="48652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517" name="TextBox 4516">
            <a:extLst>
              <a:ext uri="{FF2B5EF4-FFF2-40B4-BE49-F238E27FC236}">
                <a16:creationId xmlns:a16="http://schemas.microsoft.com/office/drawing/2014/main" id="{EF1F300B-2CCA-7AC5-80CB-932A5602620C}"/>
              </a:ext>
            </a:extLst>
          </p:cNvPr>
          <p:cNvSpPr txBox="1"/>
          <p:nvPr/>
        </p:nvSpPr>
        <p:spPr>
          <a:xfrm>
            <a:off x="1845733" y="2807704"/>
            <a:ext cx="3208195" cy="369332"/>
          </a:xfrm>
          <a:prstGeom prst="rect">
            <a:avLst/>
          </a:prstGeom>
          <a:solidFill>
            <a:srgbClr val="FF0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CARDIOVASCULATURE SCIENCE</a:t>
            </a:r>
          </a:p>
        </p:txBody>
      </p:sp>
      <p:sp>
        <p:nvSpPr>
          <p:cNvPr id="4518" name="TextBox 4517">
            <a:extLst>
              <a:ext uri="{FF2B5EF4-FFF2-40B4-BE49-F238E27FC236}">
                <a16:creationId xmlns:a16="http://schemas.microsoft.com/office/drawing/2014/main" id="{972FE1CF-B3F0-2A58-3E9F-055A68FF696D}"/>
              </a:ext>
            </a:extLst>
          </p:cNvPr>
          <p:cNvSpPr txBox="1"/>
          <p:nvPr/>
        </p:nvSpPr>
        <p:spPr>
          <a:xfrm>
            <a:off x="7561407" y="2791139"/>
            <a:ext cx="1619715" cy="369332"/>
          </a:xfrm>
          <a:prstGeom prst="rect">
            <a:avLst/>
          </a:prstGeom>
          <a:solidFill>
            <a:srgbClr val="9F2EB3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Calibri"/>
              </a:rPr>
              <a:t>BIOCHEMISTRY</a:t>
            </a:r>
          </a:p>
        </p:txBody>
      </p:sp>
      <p:sp>
        <p:nvSpPr>
          <p:cNvPr id="4519" name="TextBox 4518">
            <a:extLst>
              <a:ext uri="{FF2B5EF4-FFF2-40B4-BE49-F238E27FC236}">
                <a16:creationId xmlns:a16="http://schemas.microsoft.com/office/drawing/2014/main" id="{D82C57C2-B66A-415C-3E4D-9EA0CCE5EA93}"/>
              </a:ext>
            </a:extLst>
          </p:cNvPr>
          <p:cNvSpPr txBox="1"/>
          <p:nvPr/>
        </p:nvSpPr>
        <p:spPr>
          <a:xfrm>
            <a:off x="7422793" y="4703326"/>
            <a:ext cx="2240936" cy="369332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"/>
              </a:rPr>
              <a:t>OPTICS/ MICROSCOPY</a:t>
            </a:r>
          </a:p>
        </p:txBody>
      </p:sp>
      <p:sp>
        <p:nvSpPr>
          <p:cNvPr id="4520" name="TextBox 4519">
            <a:extLst>
              <a:ext uri="{FF2B5EF4-FFF2-40B4-BE49-F238E27FC236}">
                <a16:creationId xmlns:a16="http://schemas.microsoft.com/office/drawing/2014/main" id="{AC02DD08-D09E-99C3-DF28-AF3050C2281D}"/>
              </a:ext>
            </a:extLst>
          </p:cNvPr>
          <p:cNvSpPr txBox="1"/>
          <p:nvPr/>
        </p:nvSpPr>
        <p:spPr>
          <a:xfrm>
            <a:off x="2464897" y="4753872"/>
            <a:ext cx="2456562" cy="369332"/>
          </a:xfrm>
          <a:prstGeom prst="rect">
            <a:avLst/>
          </a:prstGeom>
          <a:solidFill>
            <a:srgbClr val="15B096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DATA COMPUTATION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787BE7-595D-41DE-A12F-1CD165021918}"/>
              </a:ext>
            </a:extLst>
          </p:cNvPr>
          <p:cNvSpPr txBox="1"/>
          <p:nvPr/>
        </p:nvSpPr>
        <p:spPr>
          <a:xfrm>
            <a:off x="11625943" y="98626"/>
            <a:ext cx="32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039843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Tissue Processing Pipeline: Phase 1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81E1B7-B700-2824-759D-C80F416276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8346962"/>
              </p:ext>
            </p:extLst>
          </p:nvPr>
        </p:nvGraphicFramePr>
        <p:xfrm>
          <a:off x="158153" y="1600200"/>
          <a:ext cx="11688789" cy="48652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517" name="TextBox 4516">
            <a:extLst>
              <a:ext uri="{FF2B5EF4-FFF2-40B4-BE49-F238E27FC236}">
                <a16:creationId xmlns:a16="http://schemas.microsoft.com/office/drawing/2014/main" id="{EF1F300B-2CCA-7AC5-80CB-932A5602620C}"/>
              </a:ext>
            </a:extLst>
          </p:cNvPr>
          <p:cNvSpPr txBox="1"/>
          <p:nvPr/>
        </p:nvSpPr>
        <p:spPr>
          <a:xfrm>
            <a:off x="1780267" y="2791139"/>
            <a:ext cx="3258995" cy="369332"/>
          </a:xfrm>
          <a:prstGeom prst="rect">
            <a:avLst/>
          </a:prstGeom>
          <a:solidFill>
            <a:srgbClr val="FF0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CARDIOVASCULATURE SCIENCE</a:t>
            </a:r>
          </a:p>
        </p:txBody>
      </p:sp>
      <p:sp>
        <p:nvSpPr>
          <p:cNvPr id="4518" name="TextBox 4517">
            <a:extLst>
              <a:ext uri="{FF2B5EF4-FFF2-40B4-BE49-F238E27FC236}">
                <a16:creationId xmlns:a16="http://schemas.microsoft.com/office/drawing/2014/main" id="{972FE1CF-B3F0-2A58-3E9F-055A68FF696D}"/>
              </a:ext>
            </a:extLst>
          </p:cNvPr>
          <p:cNvSpPr txBox="1"/>
          <p:nvPr/>
        </p:nvSpPr>
        <p:spPr>
          <a:xfrm>
            <a:off x="7561407" y="2791139"/>
            <a:ext cx="1619715" cy="369332"/>
          </a:xfrm>
          <a:prstGeom prst="rect">
            <a:avLst/>
          </a:prstGeom>
          <a:solidFill>
            <a:srgbClr val="9F2EB3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Calibri"/>
              </a:rPr>
              <a:t>BIOCHEMISTRY</a:t>
            </a:r>
          </a:p>
        </p:txBody>
      </p:sp>
      <p:sp>
        <p:nvSpPr>
          <p:cNvPr id="4519" name="TextBox 4518">
            <a:extLst>
              <a:ext uri="{FF2B5EF4-FFF2-40B4-BE49-F238E27FC236}">
                <a16:creationId xmlns:a16="http://schemas.microsoft.com/office/drawing/2014/main" id="{D82C57C2-B66A-415C-3E4D-9EA0CCE5EA93}"/>
              </a:ext>
            </a:extLst>
          </p:cNvPr>
          <p:cNvSpPr txBox="1"/>
          <p:nvPr/>
        </p:nvSpPr>
        <p:spPr>
          <a:xfrm>
            <a:off x="7422793" y="4703326"/>
            <a:ext cx="2240936" cy="369332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"/>
              </a:rPr>
              <a:t>OPTICS/ MICROSCOPY</a:t>
            </a:r>
          </a:p>
        </p:txBody>
      </p:sp>
      <p:sp>
        <p:nvSpPr>
          <p:cNvPr id="4520" name="TextBox 4519">
            <a:extLst>
              <a:ext uri="{FF2B5EF4-FFF2-40B4-BE49-F238E27FC236}">
                <a16:creationId xmlns:a16="http://schemas.microsoft.com/office/drawing/2014/main" id="{AC02DD08-D09E-99C3-DF28-AF3050C2281D}"/>
              </a:ext>
            </a:extLst>
          </p:cNvPr>
          <p:cNvSpPr txBox="1"/>
          <p:nvPr/>
        </p:nvSpPr>
        <p:spPr>
          <a:xfrm>
            <a:off x="2464897" y="4753872"/>
            <a:ext cx="2456562" cy="369332"/>
          </a:xfrm>
          <a:prstGeom prst="rect">
            <a:avLst/>
          </a:prstGeom>
          <a:solidFill>
            <a:srgbClr val="15B096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DATA COMPUTATION</a:t>
            </a:r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9BAB867-E775-1957-B1B4-CC3A1A8FD336}"/>
              </a:ext>
            </a:extLst>
          </p:cNvPr>
          <p:cNvSpPr/>
          <p:nvPr/>
        </p:nvSpPr>
        <p:spPr>
          <a:xfrm>
            <a:off x="995882" y="1502875"/>
            <a:ext cx="4780230" cy="1926125"/>
          </a:xfrm>
          <a:prstGeom prst="roundRect">
            <a:avLst/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6F780E-8562-7724-A007-5DAED2C38D38}"/>
              </a:ext>
            </a:extLst>
          </p:cNvPr>
          <p:cNvSpPr txBox="1"/>
          <p:nvPr/>
        </p:nvSpPr>
        <p:spPr>
          <a:xfrm>
            <a:off x="11625943" y="98626"/>
            <a:ext cx="32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806188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9F1E7-84A3-A349-8AEB-5A5CFDB87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602901"/>
            <a:ext cx="6735328" cy="75803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Tissue Preparation – Biological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D042F-868F-834F-96EA-D677E5DCBC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1962" y="1489435"/>
            <a:ext cx="7464447" cy="5368565"/>
          </a:xfrm>
        </p:spPr>
        <p:txBody>
          <a:bodyPr vert="horz" lIns="91440" tIns="45720" rIns="91440" bIns="45720" rtlCol="0" anchor="t">
            <a:normAutofit fontScale="25000" lnSpcReduction="20000"/>
          </a:bodyPr>
          <a:lstStyle/>
          <a:p>
            <a:pPr>
              <a:lnSpc>
                <a:spcPct val="170000"/>
              </a:lnSpc>
            </a:pP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</a:rPr>
              <a:t>Whole hearts extracted and Langendorff perfused with Phosphate Buffered Saline (PBS) and Paraformaldehyde (PFA) to fixate tissue</a:t>
            </a:r>
          </a:p>
          <a:p>
            <a:pPr>
              <a:lnSpc>
                <a:spcPct val="170000"/>
              </a:lnSpc>
            </a:pPr>
            <a:r>
              <a:rPr lang="en-US" sz="6400" dirty="0">
                <a:solidFill>
                  <a:srgbClr val="002060"/>
                </a:solidFill>
              </a:rPr>
              <a:t>Left Ventricle (LV) Wall Isolated, embedded in agar for slicing</a:t>
            </a:r>
            <a:endParaRPr lang="en-US" sz="6400" dirty="0">
              <a:solidFill>
                <a:srgbClr val="002060"/>
              </a:solidFill>
              <a:latin typeface="Arial"/>
              <a:cs typeface="Arial"/>
            </a:endParaRPr>
          </a:p>
          <a:p>
            <a:pPr lvl="1">
              <a:lnSpc>
                <a:spcPct val="170000"/>
              </a:lnSpc>
              <a:buFont typeface="Courier New" panose="020B0604020202020204" pitchFamily="34" charset="0"/>
              <a:buChar char="o"/>
            </a:pP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</a:rPr>
              <a:t>Sliced into 0.4mm, 0.5mm, 1mm, 2mm thick slices</a:t>
            </a:r>
          </a:p>
          <a:p>
            <a:pPr>
              <a:lnSpc>
                <a:spcPct val="170000"/>
              </a:lnSpc>
            </a:pP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</a:rPr>
              <a:t>Heart samples undergo tissue clearing protocols compatible with cardiac tissue</a:t>
            </a:r>
          </a:p>
          <a:p>
            <a:pPr lvl="1">
              <a:lnSpc>
                <a:spcPct val="170000"/>
              </a:lnSpc>
              <a:buFont typeface="Courier New" panose="02070309020205020404" pitchFamily="49" charset="0"/>
              <a:buChar char="o"/>
            </a:pP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</a:rPr>
              <a:t>CLARITY </a:t>
            </a: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  <a:sym typeface="Wingdings" panose="05000000000000000000" pitchFamily="2" charset="2"/>
              </a:rPr>
              <a:t></a:t>
            </a: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</a:rPr>
              <a:t> structural instability </a:t>
            </a: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  <a:sym typeface="Wingdings" panose="05000000000000000000" pitchFamily="2" charset="2"/>
              </a:rPr>
              <a:t></a:t>
            </a: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</a:rPr>
              <a:t> used only in sliced tissue</a:t>
            </a:r>
          </a:p>
          <a:p>
            <a:pPr lvl="1">
              <a:lnSpc>
                <a:spcPct val="170000"/>
              </a:lnSpc>
              <a:buFont typeface="Courier New" panose="02070309020205020404" pitchFamily="49" charset="0"/>
              <a:buChar char="o"/>
            </a:pP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</a:rPr>
              <a:t>CUBIC-L/RA </a:t>
            </a: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  <a:sym typeface="Wingdings" panose="05000000000000000000" pitchFamily="2" charset="2"/>
              </a:rPr>
              <a:t></a:t>
            </a: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</a:rPr>
              <a:t> structurally stable </a:t>
            </a: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  <a:sym typeface="Wingdings" panose="05000000000000000000" pitchFamily="2" charset="2"/>
              </a:rPr>
              <a:t></a:t>
            </a: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</a:rPr>
              <a:t> used in sliced and whole heart samples</a:t>
            </a:r>
          </a:p>
          <a:p>
            <a:pPr>
              <a:lnSpc>
                <a:spcPct val="170000"/>
              </a:lnSpc>
            </a:pP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</a:rPr>
              <a:t>Cleared tissues stained using Wheat Germ Agglutin-Alexa Flour 488</a:t>
            </a:r>
          </a:p>
          <a:p>
            <a:pPr lvl="1">
              <a:lnSpc>
                <a:spcPct val="170000"/>
              </a:lnSpc>
              <a:buFont typeface="Courier New" panose="02070309020205020404" pitchFamily="49" charset="0"/>
              <a:buChar char="o"/>
            </a:pPr>
            <a:r>
              <a:rPr lang="en-US" sz="6400" dirty="0">
                <a:solidFill>
                  <a:srgbClr val="002060"/>
                </a:solidFill>
                <a:latin typeface="Arial"/>
                <a:cs typeface="Arial"/>
              </a:rPr>
              <a:t>Binds to cell surface glycoproteins in healthy and scar tissue after clearing</a:t>
            </a:r>
          </a:p>
          <a:p>
            <a:pPr marL="457200" lvl="1" indent="0">
              <a:lnSpc>
                <a:spcPct val="170000"/>
              </a:lnSpc>
              <a:buNone/>
            </a:pPr>
            <a:endParaRPr lang="en-US" dirty="0">
              <a:solidFill>
                <a:schemeClr val="tx1"/>
              </a:solidFill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4" name="Picture 3" descr="A machine with a black box and a plastic container&#10;&#10;Description automatically generated">
            <a:extLst>
              <a:ext uri="{FF2B5EF4-FFF2-40B4-BE49-F238E27FC236}">
                <a16:creationId xmlns:a16="http://schemas.microsoft.com/office/drawing/2014/main" id="{41689A0B-5811-869E-5E40-84F67E86BB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708" r="25595" b="14595"/>
          <a:stretch/>
        </p:blipFill>
        <p:spPr>
          <a:xfrm>
            <a:off x="7916921" y="4357332"/>
            <a:ext cx="2174740" cy="2264407"/>
          </a:xfrm>
          <a:prstGeom prst="rect">
            <a:avLst/>
          </a:prstGeom>
        </p:spPr>
      </p:pic>
      <p:pic>
        <p:nvPicPr>
          <p:cNvPr id="5" name="Picture 4" descr="A black and white cube with a white object on a white surface&#10;&#10;Description automatically generated">
            <a:extLst>
              <a:ext uri="{FF2B5EF4-FFF2-40B4-BE49-F238E27FC236}">
                <a16:creationId xmlns:a16="http://schemas.microsoft.com/office/drawing/2014/main" id="{1A371E32-D6CA-5AAC-9447-CFA2A47BC5A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838" t="25217" r="29221" b="35652"/>
          <a:stretch/>
        </p:blipFill>
        <p:spPr>
          <a:xfrm>
            <a:off x="10197864" y="4357332"/>
            <a:ext cx="1892174" cy="22568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358C82-9A8D-CA00-9FAF-E571C8A626B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791" t="1159" r="16072" b="23091"/>
          <a:stretch/>
        </p:blipFill>
        <p:spPr>
          <a:xfrm>
            <a:off x="7956538" y="1788290"/>
            <a:ext cx="2388321" cy="24867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9960F55-7E88-9ABB-6244-F3ED67E911BA}"/>
              </a:ext>
            </a:extLst>
          </p:cNvPr>
          <p:cNvSpPr txBox="1"/>
          <p:nvPr/>
        </p:nvSpPr>
        <p:spPr>
          <a:xfrm>
            <a:off x="10569682" y="1369100"/>
            <a:ext cx="17260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Eline </a:t>
            </a:r>
            <a:r>
              <a:rPr lang="en-GB" sz="1400" dirty="0" err="1"/>
              <a:t>Huethorst</a:t>
            </a:r>
            <a:endParaRPr lang="en-GB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5308F9-6557-1A6E-0130-6A73D20FE1E3}"/>
              </a:ext>
            </a:extLst>
          </p:cNvPr>
          <p:cNvSpPr txBox="1"/>
          <p:nvPr/>
        </p:nvSpPr>
        <p:spPr>
          <a:xfrm>
            <a:off x="9489000" y="1349918"/>
            <a:ext cx="16141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000000"/>
                </a:solidFill>
              </a:rPr>
              <a:t>Erin Boland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F62210F-7198-7EAF-C061-B5FFF3BD46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60192" y="190765"/>
            <a:ext cx="883997" cy="1213209"/>
          </a:xfrm>
          <a:prstGeom prst="rect">
            <a:avLst/>
          </a:prstGeom>
        </p:spPr>
      </p:pic>
      <p:pic>
        <p:nvPicPr>
          <p:cNvPr id="13" name="Picture 12" descr="A person taking a selfie&#10;&#10;Description automatically generated">
            <a:extLst>
              <a:ext uri="{FF2B5EF4-FFF2-40B4-BE49-F238E27FC236}">
                <a16:creationId xmlns:a16="http://schemas.microsoft.com/office/drawing/2014/main" id="{C00A228A-5579-FA56-3C70-529EA8D21E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0512285" y="354188"/>
            <a:ext cx="1181820" cy="8863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B5C5FA-9933-4CC6-5925-C3D8B2B045AA}"/>
              </a:ext>
            </a:extLst>
          </p:cNvPr>
          <p:cNvSpPr txBox="1"/>
          <p:nvPr/>
        </p:nvSpPr>
        <p:spPr>
          <a:xfrm>
            <a:off x="10344859" y="1819373"/>
            <a:ext cx="174517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Figure </a:t>
            </a:r>
            <a:r>
              <a:rPr lang="en-GB" dirty="0"/>
              <a:t>(Left): Heart in Langendorff Perfusion Rig</a:t>
            </a:r>
          </a:p>
          <a:p>
            <a:endParaRPr lang="en-GB" dirty="0"/>
          </a:p>
          <a:p>
            <a:r>
              <a:rPr lang="en-GB" b="1" dirty="0"/>
              <a:t>Figures</a:t>
            </a:r>
            <a:r>
              <a:rPr lang="en-GB" dirty="0"/>
              <a:t> (Below):</a:t>
            </a:r>
          </a:p>
          <a:p>
            <a:r>
              <a:rPr lang="en-GB" dirty="0"/>
              <a:t>Vibratome (left) and LV in agar (right)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8BB53B-11B4-DDDC-ED51-0FE7E90BA6D8}"/>
              </a:ext>
            </a:extLst>
          </p:cNvPr>
          <p:cNvSpPr txBox="1"/>
          <p:nvPr/>
        </p:nvSpPr>
        <p:spPr>
          <a:xfrm>
            <a:off x="11730128" y="0"/>
            <a:ext cx="32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183293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Tissue Processing Pipeline: Phase 2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81E1B7-B700-2824-759D-C80F416276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1080258"/>
              </p:ext>
            </p:extLst>
          </p:nvPr>
        </p:nvGraphicFramePr>
        <p:xfrm>
          <a:off x="158153" y="1600200"/>
          <a:ext cx="11688789" cy="48652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517" name="TextBox 4516">
            <a:extLst>
              <a:ext uri="{FF2B5EF4-FFF2-40B4-BE49-F238E27FC236}">
                <a16:creationId xmlns:a16="http://schemas.microsoft.com/office/drawing/2014/main" id="{EF1F300B-2CCA-7AC5-80CB-932A5602620C}"/>
              </a:ext>
            </a:extLst>
          </p:cNvPr>
          <p:cNvSpPr txBox="1"/>
          <p:nvPr/>
        </p:nvSpPr>
        <p:spPr>
          <a:xfrm>
            <a:off x="1827438" y="2791139"/>
            <a:ext cx="3157395" cy="369332"/>
          </a:xfrm>
          <a:prstGeom prst="rect">
            <a:avLst/>
          </a:prstGeom>
          <a:solidFill>
            <a:srgbClr val="FF0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CARDIOVASCULATURE SCIENCE</a:t>
            </a:r>
          </a:p>
        </p:txBody>
      </p:sp>
      <p:sp>
        <p:nvSpPr>
          <p:cNvPr id="4518" name="TextBox 4517">
            <a:extLst>
              <a:ext uri="{FF2B5EF4-FFF2-40B4-BE49-F238E27FC236}">
                <a16:creationId xmlns:a16="http://schemas.microsoft.com/office/drawing/2014/main" id="{972FE1CF-B3F0-2A58-3E9F-055A68FF696D}"/>
              </a:ext>
            </a:extLst>
          </p:cNvPr>
          <p:cNvSpPr txBox="1"/>
          <p:nvPr/>
        </p:nvSpPr>
        <p:spPr>
          <a:xfrm>
            <a:off x="7561407" y="2791139"/>
            <a:ext cx="1619715" cy="369332"/>
          </a:xfrm>
          <a:prstGeom prst="rect">
            <a:avLst/>
          </a:prstGeom>
          <a:solidFill>
            <a:srgbClr val="9F2EB3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Calibri"/>
              </a:rPr>
              <a:t>BIOCHEMISTRY</a:t>
            </a:r>
          </a:p>
        </p:txBody>
      </p:sp>
      <p:sp>
        <p:nvSpPr>
          <p:cNvPr id="4519" name="TextBox 4518">
            <a:extLst>
              <a:ext uri="{FF2B5EF4-FFF2-40B4-BE49-F238E27FC236}">
                <a16:creationId xmlns:a16="http://schemas.microsoft.com/office/drawing/2014/main" id="{D82C57C2-B66A-415C-3E4D-9EA0CCE5EA93}"/>
              </a:ext>
            </a:extLst>
          </p:cNvPr>
          <p:cNvSpPr txBox="1"/>
          <p:nvPr/>
        </p:nvSpPr>
        <p:spPr>
          <a:xfrm>
            <a:off x="7422793" y="4703326"/>
            <a:ext cx="2240936" cy="369332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"/>
              </a:rPr>
              <a:t>OPTICS/ MICROSCOPY</a:t>
            </a:r>
          </a:p>
        </p:txBody>
      </p:sp>
      <p:sp>
        <p:nvSpPr>
          <p:cNvPr id="4520" name="TextBox 4519">
            <a:extLst>
              <a:ext uri="{FF2B5EF4-FFF2-40B4-BE49-F238E27FC236}">
                <a16:creationId xmlns:a16="http://schemas.microsoft.com/office/drawing/2014/main" id="{AC02DD08-D09E-99C3-DF28-AF3050C2281D}"/>
              </a:ext>
            </a:extLst>
          </p:cNvPr>
          <p:cNvSpPr txBox="1"/>
          <p:nvPr/>
        </p:nvSpPr>
        <p:spPr>
          <a:xfrm>
            <a:off x="2528271" y="4802914"/>
            <a:ext cx="2456562" cy="369332"/>
          </a:xfrm>
          <a:prstGeom prst="rect">
            <a:avLst/>
          </a:prstGeom>
          <a:solidFill>
            <a:srgbClr val="15B096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DATA COMPUTATION</a:t>
            </a:r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9BAB867-E775-1957-B1B4-CC3A1A8FD336}"/>
              </a:ext>
            </a:extLst>
          </p:cNvPr>
          <p:cNvSpPr/>
          <p:nvPr/>
        </p:nvSpPr>
        <p:spPr>
          <a:xfrm>
            <a:off x="5902860" y="1422400"/>
            <a:ext cx="5251010" cy="1926125"/>
          </a:xfrm>
          <a:prstGeom prst="roundRect">
            <a:avLst/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D8EC8E-992C-E534-6844-7000762DBCEB}"/>
              </a:ext>
            </a:extLst>
          </p:cNvPr>
          <p:cNvSpPr txBox="1"/>
          <p:nvPr/>
        </p:nvSpPr>
        <p:spPr>
          <a:xfrm>
            <a:off x="11625943" y="98626"/>
            <a:ext cx="32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343784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B35C4D46-7464-8B02-C22B-423DEA67BDDE}"/>
              </a:ext>
            </a:extLst>
          </p:cNvPr>
          <p:cNvGrpSpPr/>
          <p:nvPr/>
        </p:nvGrpSpPr>
        <p:grpSpPr>
          <a:xfrm>
            <a:off x="8942612" y="5984146"/>
            <a:ext cx="626817" cy="361461"/>
            <a:chOff x="9816900" y="1354480"/>
            <a:chExt cx="1108152" cy="558857"/>
          </a:xfrm>
        </p:grpSpPr>
        <p:sp>
          <p:nvSpPr>
            <p:cNvPr id="67" name="Chord 66">
              <a:extLst>
                <a:ext uri="{FF2B5EF4-FFF2-40B4-BE49-F238E27FC236}">
                  <a16:creationId xmlns:a16="http://schemas.microsoft.com/office/drawing/2014/main" id="{25416B1B-6423-A0F2-4834-85E6C55CD96E}"/>
                </a:ext>
              </a:extLst>
            </p:cNvPr>
            <p:cNvSpPr/>
            <p:nvPr/>
          </p:nvSpPr>
          <p:spPr>
            <a:xfrm rot="16620000" flipV="1">
              <a:off x="10274890" y="1263175"/>
              <a:ext cx="476408" cy="823916"/>
            </a:xfrm>
            <a:prstGeom prst="chord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Chord 67">
              <a:extLst>
                <a:ext uri="{FF2B5EF4-FFF2-40B4-BE49-F238E27FC236}">
                  <a16:creationId xmlns:a16="http://schemas.microsoft.com/office/drawing/2014/main" id="{2072BC69-9269-2238-5652-86EFD6EEF2AF}"/>
                </a:ext>
              </a:extLst>
            </p:cNvPr>
            <p:cNvSpPr/>
            <p:nvPr/>
          </p:nvSpPr>
          <p:spPr>
            <a:xfrm rot="18780000">
              <a:off x="10159800" y="1266899"/>
              <a:ext cx="209550" cy="895350"/>
            </a:xfrm>
            <a:prstGeom prst="chord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Chord 68">
              <a:extLst>
                <a:ext uri="{FF2B5EF4-FFF2-40B4-BE49-F238E27FC236}">
                  <a16:creationId xmlns:a16="http://schemas.microsoft.com/office/drawing/2014/main" id="{8B260385-D8CB-A3A1-5114-319370691DA2}"/>
                </a:ext>
              </a:extLst>
            </p:cNvPr>
            <p:cNvSpPr/>
            <p:nvPr/>
          </p:nvSpPr>
          <p:spPr>
            <a:xfrm rot="4740000" flipV="1">
              <a:off x="10239874" y="1240180"/>
              <a:ext cx="361950" cy="590550"/>
            </a:xfrm>
            <a:prstGeom prst="chord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Chord 69">
              <a:extLst>
                <a:ext uri="{FF2B5EF4-FFF2-40B4-BE49-F238E27FC236}">
                  <a16:creationId xmlns:a16="http://schemas.microsoft.com/office/drawing/2014/main" id="{10107A94-FAEA-CD45-419E-B61FAB5FFEA7}"/>
                </a:ext>
              </a:extLst>
            </p:cNvPr>
            <p:cNvSpPr/>
            <p:nvPr/>
          </p:nvSpPr>
          <p:spPr>
            <a:xfrm rot="7320000" flipV="1">
              <a:off x="10117397" y="1223792"/>
              <a:ext cx="323046" cy="876305"/>
            </a:xfrm>
            <a:prstGeom prst="chord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752B08F-DE64-3548-B9F9-7C9165E2F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Sample Mounting Protocol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79DF8063-33C7-2DD3-5F2A-031E2F1ED178}"/>
              </a:ext>
            </a:extLst>
          </p:cNvPr>
          <p:cNvSpPr txBox="1">
            <a:spLocks/>
          </p:cNvSpPr>
          <p:nvPr/>
        </p:nvSpPr>
        <p:spPr>
          <a:xfrm>
            <a:off x="158181" y="1518167"/>
            <a:ext cx="6846598" cy="4912101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Tissue Clearing can cause tissue expansion</a:t>
            </a: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  <a:latin typeface="Arial"/>
              <a:cs typeface="Arial"/>
            </a:endParaRPr>
          </a:p>
          <a:p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Heterogeneous axial expansion </a:t>
            </a:r>
            <a:r>
              <a:rPr lang="en-US" sz="2000" dirty="0">
                <a:solidFill>
                  <a:schemeClr val="tx1"/>
                </a:solidFill>
                <a:latin typeface="Arial"/>
                <a:cs typeface="Arial"/>
                <a:sym typeface="Wingdings" panose="05000000000000000000" pitchFamily="2" charset="2"/>
              </a:rPr>
              <a:t></a:t>
            </a: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 tissues held axially in place to prevent expansion</a:t>
            </a:r>
            <a:endParaRPr lang="en-US" sz="2000" dirty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  <a:latin typeface="Arial"/>
              <a:cs typeface="Arial"/>
            </a:endParaRPr>
          </a:p>
          <a:p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3D printed mount spacer holds slides at original slice thickness, halts axial expansion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  <a:latin typeface="Arial"/>
              <a:cs typeface="Arial"/>
            </a:endParaRPr>
          </a:p>
          <a:p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Homogeneous lateral expansion </a:t>
            </a:r>
            <a:r>
              <a:rPr lang="en-US" sz="2000" dirty="0">
                <a:solidFill>
                  <a:schemeClr val="tx1"/>
                </a:solidFill>
                <a:latin typeface="Arial"/>
                <a:cs typeface="Arial"/>
                <a:sym typeface="Wingdings" panose="05000000000000000000" pitchFamily="2" charset="2"/>
              </a:rPr>
              <a:t></a:t>
            </a: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 expansion coefficient determined for later contextualization of analysis</a:t>
            </a:r>
          </a:p>
          <a:p>
            <a:endParaRPr lang="en-US" sz="2000" dirty="0">
              <a:solidFill>
                <a:schemeClr val="tx1"/>
              </a:solidFill>
              <a:latin typeface="Arial"/>
              <a:cs typeface="Arial"/>
            </a:endParaRPr>
          </a:p>
          <a:p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Mount design reusable for imaging protocols</a:t>
            </a:r>
            <a:endParaRPr lang="en-US" sz="2000" dirty="0">
              <a:solidFill>
                <a:schemeClr val="tx1"/>
              </a:solidFill>
            </a:endParaRPr>
          </a:p>
        </p:txBody>
      </p: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DD5B554-E89A-D12D-1669-123BE2940C35}"/>
              </a:ext>
            </a:extLst>
          </p:cNvPr>
          <p:cNvGrpSpPr/>
          <p:nvPr/>
        </p:nvGrpSpPr>
        <p:grpSpPr>
          <a:xfrm>
            <a:off x="8796359" y="3667171"/>
            <a:ext cx="1095917" cy="3005214"/>
            <a:chOff x="2546189" y="1265043"/>
            <a:chExt cx="1669614" cy="4323558"/>
          </a:xfrm>
        </p:grpSpPr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4EBDB09-E1F5-3AF9-77AF-743D97E7E46F}"/>
                </a:ext>
              </a:extLst>
            </p:cNvPr>
            <p:cNvSpPr/>
            <p:nvPr/>
          </p:nvSpPr>
          <p:spPr>
            <a:xfrm>
              <a:off x="3049532" y="2046440"/>
              <a:ext cx="1022200" cy="401416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A92FA1D4-7FCA-7218-E541-3EFC90BCBA14}"/>
                </a:ext>
              </a:extLst>
            </p:cNvPr>
            <p:cNvGrpSpPr/>
            <p:nvPr/>
          </p:nvGrpSpPr>
          <p:grpSpPr>
            <a:xfrm>
              <a:off x="2546189" y="1265043"/>
              <a:ext cx="1669614" cy="4323558"/>
              <a:chOff x="2618076" y="1265043"/>
              <a:chExt cx="1669614" cy="4323558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4E66FC0C-6B99-0265-B949-836CB6DEA0B7}"/>
                  </a:ext>
                </a:extLst>
              </p:cNvPr>
              <p:cNvGrpSpPr/>
              <p:nvPr/>
            </p:nvGrpSpPr>
            <p:grpSpPr>
              <a:xfrm>
                <a:off x="2618076" y="1265043"/>
                <a:ext cx="1669614" cy="4323558"/>
                <a:chOff x="7791069" y="23880627"/>
                <a:chExt cx="1259915" cy="4225284"/>
              </a:xfrm>
            </p:grpSpPr>
            <p:sp>
              <p:nvSpPr>
                <p:cNvPr id="37" name="Cube 36">
                  <a:extLst>
                    <a:ext uri="{FF2B5EF4-FFF2-40B4-BE49-F238E27FC236}">
                      <a16:creationId xmlns:a16="http://schemas.microsoft.com/office/drawing/2014/main" id="{3363C66D-D021-B43C-D06C-89A6D1D28B44}"/>
                    </a:ext>
                  </a:extLst>
                </p:cNvPr>
                <p:cNvSpPr/>
                <p:nvPr/>
              </p:nvSpPr>
              <p:spPr>
                <a:xfrm>
                  <a:off x="7854016" y="24950415"/>
                  <a:ext cx="127289" cy="3072896"/>
                </a:xfrm>
                <a:prstGeom prst="cube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/>
                </a:p>
              </p:txBody>
            </p:sp>
            <p:sp>
              <p:nvSpPr>
                <p:cNvPr id="38" name="Frame 37">
                  <a:extLst>
                    <a:ext uri="{FF2B5EF4-FFF2-40B4-BE49-F238E27FC236}">
                      <a16:creationId xmlns:a16="http://schemas.microsoft.com/office/drawing/2014/main" id="{3C480FFA-752D-2313-E5E7-4E7314A7E23A}"/>
                    </a:ext>
                  </a:extLst>
                </p:cNvPr>
                <p:cNvSpPr/>
                <p:nvPr/>
              </p:nvSpPr>
              <p:spPr>
                <a:xfrm>
                  <a:off x="7842741" y="25024296"/>
                  <a:ext cx="1206966" cy="2936116"/>
                </a:xfrm>
                <a:prstGeom prst="frame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9" name="Cube 38">
                  <a:extLst>
                    <a:ext uri="{FF2B5EF4-FFF2-40B4-BE49-F238E27FC236}">
                      <a16:creationId xmlns:a16="http://schemas.microsoft.com/office/drawing/2014/main" id="{D1F91D33-26CF-6746-13B9-2014FAF18F81}"/>
                    </a:ext>
                  </a:extLst>
                </p:cNvPr>
                <p:cNvSpPr/>
                <p:nvPr/>
              </p:nvSpPr>
              <p:spPr>
                <a:xfrm>
                  <a:off x="7845603" y="24967921"/>
                  <a:ext cx="127289" cy="3021882"/>
                </a:xfrm>
                <a:prstGeom prst="cube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/>
                </a:p>
              </p:txBody>
            </p:sp>
            <p:sp>
              <p:nvSpPr>
                <p:cNvPr id="40" name="Cube 39">
                  <a:extLst>
                    <a:ext uri="{FF2B5EF4-FFF2-40B4-BE49-F238E27FC236}">
                      <a16:creationId xmlns:a16="http://schemas.microsoft.com/office/drawing/2014/main" id="{1A193AB1-0850-4929-BF22-D374A57D4158}"/>
                    </a:ext>
                  </a:extLst>
                </p:cNvPr>
                <p:cNvSpPr/>
                <p:nvPr/>
              </p:nvSpPr>
              <p:spPr>
                <a:xfrm>
                  <a:off x="7832821" y="24950165"/>
                  <a:ext cx="127289" cy="3062157"/>
                </a:xfrm>
                <a:prstGeom prst="cube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/>
                </a:p>
              </p:txBody>
            </p:sp>
            <p:sp>
              <p:nvSpPr>
                <p:cNvPr id="41" name="Cube 40">
                  <a:extLst>
                    <a:ext uri="{FF2B5EF4-FFF2-40B4-BE49-F238E27FC236}">
                      <a16:creationId xmlns:a16="http://schemas.microsoft.com/office/drawing/2014/main" id="{F840165F-629C-26AC-E471-2C7B894E1AC0}"/>
                    </a:ext>
                  </a:extLst>
                </p:cNvPr>
                <p:cNvSpPr/>
                <p:nvPr/>
              </p:nvSpPr>
              <p:spPr>
                <a:xfrm>
                  <a:off x="7791069" y="24914508"/>
                  <a:ext cx="170046" cy="249338"/>
                </a:xfrm>
                <a:prstGeom prst="cube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/>
                </a:p>
              </p:txBody>
            </p:sp>
            <p:sp>
              <p:nvSpPr>
                <p:cNvPr id="42" name="Cube 41">
                  <a:extLst>
                    <a:ext uri="{FF2B5EF4-FFF2-40B4-BE49-F238E27FC236}">
                      <a16:creationId xmlns:a16="http://schemas.microsoft.com/office/drawing/2014/main" id="{D2FE32E9-AB2D-00EF-8095-E92C84A48CB0}"/>
                    </a:ext>
                  </a:extLst>
                </p:cNvPr>
                <p:cNvSpPr/>
                <p:nvPr/>
              </p:nvSpPr>
              <p:spPr>
                <a:xfrm>
                  <a:off x="8812590" y="25030992"/>
                  <a:ext cx="237120" cy="3074919"/>
                </a:xfrm>
                <a:prstGeom prst="cube">
                  <a:avLst/>
                </a:prstGeom>
                <a:solidFill>
                  <a:srgbClr val="00B05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/>
                </a:p>
              </p:txBody>
            </p:sp>
            <p:sp>
              <p:nvSpPr>
                <p:cNvPr id="51" name="Cube 50">
                  <a:extLst>
                    <a:ext uri="{FF2B5EF4-FFF2-40B4-BE49-F238E27FC236}">
                      <a16:creationId xmlns:a16="http://schemas.microsoft.com/office/drawing/2014/main" id="{9E5B54D2-8441-8D89-713F-B2E296888977}"/>
                    </a:ext>
                  </a:extLst>
                </p:cNvPr>
                <p:cNvSpPr/>
                <p:nvPr/>
              </p:nvSpPr>
              <p:spPr>
                <a:xfrm>
                  <a:off x="8776446" y="24922738"/>
                  <a:ext cx="274538" cy="248128"/>
                </a:xfrm>
                <a:prstGeom prst="cube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/>
                </a:p>
              </p:txBody>
            </p:sp>
            <p:sp>
              <p:nvSpPr>
                <p:cNvPr id="43" name="Cube 42">
                  <a:extLst>
                    <a:ext uri="{FF2B5EF4-FFF2-40B4-BE49-F238E27FC236}">
                      <a16:creationId xmlns:a16="http://schemas.microsoft.com/office/drawing/2014/main" id="{3A8A77CA-E95F-5441-9009-B0EECDBA096A}"/>
                    </a:ext>
                  </a:extLst>
                </p:cNvPr>
                <p:cNvSpPr/>
                <p:nvPr/>
              </p:nvSpPr>
              <p:spPr>
                <a:xfrm>
                  <a:off x="7933327" y="24796498"/>
                  <a:ext cx="892872" cy="3149797"/>
                </a:xfrm>
                <a:prstGeom prst="cube">
                  <a:avLst>
                    <a:gd name="adj" fmla="val 1704"/>
                  </a:avLst>
                </a:pr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alpha val="50000"/>
                      </a:schemeClr>
                    </a:gs>
                    <a:gs pos="60000">
                      <a:schemeClr val="bg1">
                        <a:shade val="67500"/>
                        <a:satMod val="115000"/>
                        <a:alpha val="2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8900000" scaled="1"/>
                  <a:tileRect/>
                </a:gra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sp>
              <p:nvSpPr>
                <p:cNvPr id="48" name="Cube 47">
                  <a:extLst>
                    <a:ext uri="{FF2B5EF4-FFF2-40B4-BE49-F238E27FC236}">
                      <a16:creationId xmlns:a16="http://schemas.microsoft.com/office/drawing/2014/main" id="{E1368F64-438F-DF9C-BA9C-5F1F0023B9A6}"/>
                    </a:ext>
                  </a:extLst>
                </p:cNvPr>
                <p:cNvSpPr/>
                <p:nvPr/>
              </p:nvSpPr>
              <p:spPr>
                <a:xfrm>
                  <a:off x="7942533" y="25187480"/>
                  <a:ext cx="993337" cy="2917130"/>
                </a:xfrm>
                <a:prstGeom prst="cube">
                  <a:avLst>
                    <a:gd name="adj" fmla="val 1729"/>
                  </a:avLst>
                </a:pr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alpha val="50000"/>
                      </a:schemeClr>
                    </a:gs>
                    <a:gs pos="60000">
                      <a:schemeClr val="bg1">
                        <a:shade val="67500"/>
                        <a:satMod val="115000"/>
                        <a:alpha val="2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8900000" scaled="1"/>
                  <a:tileRect/>
                </a:gradFill>
                <a:ln>
                  <a:solidFill>
                    <a:srgbClr val="000000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sp>
              <p:nvSpPr>
                <p:cNvPr id="50" name="Frame 49">
                  <a:extLst>
                    <a:ext uri="{FF2B5EF4-FFF2-40B4-BE49-F238E27FC236}">
                      <a16:creationId xmlns:a16="http://schemas.microsoft.com/office/drawing/2014/main" id="{432203BD-B138-9D14-B0D9-5C20DED025E0}"/>
                    </a:ext>
                  </a:extLst>
                </p:cNvPr>
                <p:cNvSpPr/>
                <p:nvPr/>
              </p:nvSpPr>
              <p:spPr>
                <a:xfrm>
                  <a:off x="7792260" y="25167487"/>
                  <a:ext cx="1206466" cy="2938424"/>
                </a:xfrm>
                <a:prstGeom prst="frame">
                  <a:avLst/>
                </a:prstGeom>
                <a:solidFill>
                  <a:srgbClr val="00B05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Diagonal Stripe 43">
                  <a:extLst>
                    <a:ext uri="{FF2B5EF4-FFF2-40B4-BE49-F238E27FC236}">
                      <a16:creationId xmlns:a16="http://schemas.microsoft.com/office/drawing/2014/main" id="{C0B1F366-E5A5-0456-3FD1-540A254E280F}"/>
                    </a:ext>
                  </a:extLst>
                </p:cNvPr>
                <p:cNvSpPr/>
                <p:nvPr/>
              </p:nvSpPr>
              <p:spPr>
                <a:xfrm rot="3241244">
                  <a:off x="7997723" y="24562862"/>
                  <a:ext cx="310153" cy="372820"/>
                </a:xfrm>
                <a:prstGeom prst="diagStrip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Diagonal Stripe 44">
                  <a:extLst>
                    <a:ext uri="{FF2B5EF4-FFF2-40B4-BE49-F238E27FC236}">
                      <a16:creationId xmlns:a16="http://schemas.microsoft.com/office/drawing/2014/main" id="{AC180F65-46EB-FA83-82B7-62993DA09AD9}"/>
                    </a:ext>
                  </a:extLst>
                </p:cNvPr>
                <p:cNvSpPr/>
                <p:nvPr/>
              </p:nvSpPr>
              <p:spPr>
                <a:xfrm rot="2965022" flipH="1" flipV="1">
                  <a:off x="8373155" y="24389735"/>
                  <a:ext cx="500816" cy="504447"/>
                </a:xfrm>
                <a:prstGeom prst="diagStrip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Cylinder 46">
                  <a:extLst>
                    <a:ext uri="{FF2B5EF4-FFF2-40B4-BE49-F238E27FC236}">
                      <a16:creationId xmlns:a16="http://schemas.microsoft.com/office/drawing/2014/main" id="{757E6ACB-29EF-77EF-67F9-C28FB12AD708}"/>
                    </a:ext>
                  </a:extLst>
                </p:cNvPr>
                <p:cNvSpPr/>
                <p:nvPr/>
              </p:nvSpPr>
              <p:spPr>
                <a:xfrm>
                  <a:off x="8257097" y="23880627"/>
                  <a:ext cx="402541" cy="861006"/>
                </a:xfrm>
                <a:prstGeom prst="can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45720" rIns="91440" bIns="4572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>
                    <a:cs typeface="Calibri"/>
                  </a:endParaRPr>
                </a:p>
              </p:txBody>
            </p:sp>
          </p:grp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9B0F1B53-3B12-6AF3-3608-CD4810930493}"/>
                  </a:ext>
                </a:extLst>
              </p:cNvPr>
              <p:cNvSpPr/>
              <p:nvPr/>
            </p:nvSpPr>
            <p:spPr>
              <a:xfrm>
                <a:off x="2790739" y="2147083"/>
                <a:ext cx="1223482" cy="415794"/>
              </a:xfrm>
              <a:prstGeom prst="rect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1B8CF510-E592-8B09-6FFB-8981F0C5C03D}"/>
              </a:ext>
            </a:extLst>
          </p:cNvPr>
          <p:cNvSpPr txBox="1"/>
          <p:nvPr/>
        </p:nvSpPr>
        <p:spPr>
          <a:xfrm>
            <a:off x="10206902" y="5214880"/>
            <a:ext cx="1693961" cy="369332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1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ea typeface="Calibri"/>
                <a:cs typeface="Calibri"/>
              </a:rPr>
              <a:t>External Sheath</a:t>
            </a:r>
            <a:endParaRPr 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1EA6DD3-951B-529A-ED42-B8BBBB638601}"/>
              </a:ext>
            </a:extLst>
          </p:cNvPr>
          <p:cNvSpPr txBox="1"/>
          <p:nvPr/>
        </p:nvSpPr>
        <p:spPr>
          <a:xfrm>
            <a:off x="10204008" y="3671298"/>
            <a:ext cx="1696681" cy="36933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1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ea typeface="Calibri"/>
                <a:cs typeface="Calibri"/>
              </a:rPr>
              <a:t>Mount Lid </a:t>
            </a:r>
            <a:endParaRPr 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FFB6DAC-F6F0-669C-17CC-02DA05FEFBCA}"/>
              </a:ext>
            </a:extLst>
          </p:cNvPr>
          <p:cNvSpPr txBox="1"/>
          <p:nvPr/>
        </p:nvSpPr>
        <p:spPr>
          <a:xfrm>
            <a:off x="10209763" y="6022361"/>
            <a:ext cx="1686297" cy="646331"/>
          </a:xfrm>
          <a:prstGeom prst="rect">
            <a:avLst/>
          </a:prstGeom>
          <a:solidFill>
            <a:srgbClr val="FFC000"/>
          </a:solidFill>
          <a:ln>
            <a:solidFill>
              <a:schemeClr val="bg1">
                <a:lumMod val="1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ea typeface="Calibri"/>
                <a:cs typeface="Calibri"/>
              </a:rPr>
              <a:t>Sample Between Slides</a:t>
            </a:r>
            <a:endParaRPr 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0B9B851-C199-B087-0BE9-57C82A225F37}"/>
              </a:ext>
            </a:extLst>
          </p:cNvPr>
          <p:cNvSpPr txBox="1"/>
          <p:nvPr/>
        </p:nvSpPr>
        <p:spPr>
          <a:xfrm>
            <a:off x="10206900" y="4428980"/>
            <a:ext cx="1693961" cy="369332"/>
          </a:xfrm>
          <a:prstGeom prst="rect">
            <a:avLst/>
          </a:prstGeom>
          <a:solidFill>
            <a:srgbClr val="0070C0"/>
          </a:solidFill>
          <a:ln>
            <a:solidFill>
              <a:schemeClr val="bg1">
                <a:lumMod val="1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a typeface="Calibri"/>
                <a:cs typeface="Calibri"/>
              </a:rPr>
              <a:t>Internal Spacer</a:t>
            </a:r>
            <a:endParaRPr lang="en-US">
              <a:solidFill>
                <a:schemeClr val="bg1"/>
              </a:solidFill>
              <a:ea typeface="Calibri"/>
              <a:cs typeface="Calibri"/>
            </a:endParaRPr>
          </a:p>
        </p:txBody>
      </p:sp>
      <p:pic>
        <p:nvPicPr>
          <p:cNvPr id="61" name="Picture 60" descr="A hand holding a glass with a white butterfly on it&#10;&#10;Description automatically generated">
            <a:extLst>
              <a:ext uri="{FF2B5EF4-FFF2-40B4-BE49-F238E27FC236}">
                <a16:creationId xmlns:a16="http://schemas.microsoft.com/office/drawing/2014/main" id="{441357C6-BD97-401F-1169-26B691D103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245" t="38202" r="26434" b="14232"/>
          <a:stretch/>
        </p:blipFill>
        <p:spPr>
          <a:xfrm>
            <a:off x="7121203" y="1004910"/>
            <a:ext cx="2994476" cy="2500421"/>
          </a:xfrm>
          <a:prstGeom prst="rect">
            <a:avLst/>
          </a:prstGeom>
        </p:spPr>
      </p:pic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D12E0A3F-4323-90D6-8E37-9930A7BE0D11}"/>
              </a:ext>
            </a:extLst>
          </p:cNvPr>
          <p:cNvCxnSpPr/>
          <p:nvPr/>
        </p:nvCxnSpPr>
        <p:spPr>
          <a:xfrm flipH="1" flipV="1">
            <a:off x="9499971" y="6114548"/>
            <a:ext cx="694778" cy="287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3FEBCA0A-A0D5-E645-A4F5-8292AA7A2C8C}"/>
              </a:ext>
            </a:extLst>
          </p:cNvPr>
          <p:cNvCxnSpPr>
            <a:cxnSpLocks/>
          </p:cNvCxnSpPr>
          <p:nvPr/>
        </p:nvCxnSpPr>
        <p:spPr>
          <a:xfrm flipH="1" flipV="1">
            <a:off x="9961331" y="5437067"/>
            <a:ext cx="254110" cy="28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DDF9D80C-52A6-3651-D1B2-68D109C77488}"/>
              </a:ext>
            </a:extLst>
          </p:cNvPr>
          <p:cNvCxnSpPr>
            <a:cxnSpLocks/>
          </p:cNvCxnSpPr>
          <p:nvPr/>
        </p:nvCxnSpPr>
        <p:spPr>
          <a:xfrm flipH="1">
            <a:off x="9591388" y="3925657"/>
            <a:ext cx="607302" cy="76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0EB63924-9917-9919-5606-691E00B96029}"/>
              </a:ext>
            </a:extLst>
          </p:cNvPr>
          <p:cNvCxnSpPr>
            <a:cxnSpLocks/>
          </p:cNvCxnSpPr>
          <p:nvPr/>
        </p:nvCxnSpPr>
        <p:spPr>
          <a:xfrm flipH="1" flipV="1">
            <a:off x="9943814" y="4523435"/>
            <a:ext cx="315421" cy="79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ruler next to a black object&#10;&#10;Description automatically generated">
            <a:extLst>
              <a:ext uri="{FF2B5EF4-FFF2-40B4-BE49-F238E27FC236}">
                <a16:creationId xmlns:a16="http://schemas.microsoft.com/office/drawing/2014/main" id="{65EA481C-7D70-FC02-51F4-C1367228D9F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816" t="14167" r="20225" b="12834"/>
          <a:stretch/>
        </p:blipFill>
        <p:spPr>
          <a:xfrm>
            <a:off x="7121203" y="3667171"/>
            <a:ext cx="1559768" cy="30717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755D71C-AC44-49F2-84CC-B63DBD9226AF}"/>
              </a:ext>
            </a:extLst>
          </p:cNvPr>
          <p:cNvSpPr/>
          <p:nvPr/>
        </p:nvSpPr>
        <p:spPr>
          <a:xfrm>
            <a:off x="8938432" y="4572261"/>
            <a:ext cx="771526" cy="11466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E9CC31-C3B2-8136-88AA-52C4EDE97084}"/>
              </a:ext>
            </a:extLst>
          </p:cNvPr>
          <p:cNvSpPr/>
          <p:nvPr/>
        </p:nvSpPr>
        <p:spPr>
          <a:xfrm>
            <a:off x="8798296" y="5010193"/>
            <a:ext cx="1095593" cy="37585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A63185-95C3-128B-ECFD-63C28E2E29F0}"/>
              </a:ext>
            </a:extLst>
          </p:cNvPr>
          <p:cNvSpPr txBox="1"/>
          <p:nvPr/>
        </p:nvSpPr>
        <p:spPr>
          <a:xfrm>
            <a:off x="10107618" y="979779"/>
            <a:ext cx="208438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Figure (Left): </a:t>
            </a:r>
            <a:r>
              <a:rPr lang="en-GB" sz="1600" dirty="0"/>
              <a:t>Tissue suspended between slides in mount</a:t>
            </a:r>
          </a:p>
          <a:p>
            <a:endParaRPr lang="en-GB" sz="1600" dirty="0"/>
          </a:p>
          <a:p>
            <a:r>
              <a:rPr lang="en-GB" sz="1600" b="1" dirty="0"/>
              <a:t>Figure (Below): </a:t>
            </a:r>
            <a:r>
              <a:rPr lang="en-GB" sz="1600" dirty="0"/>
              <a:t>Photograph of 3D printed mount with diagram showing the separate components (below)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740D95-4382-3206-37E3-94A3198C7BFC}"/>
              </a:ext>
            </a:extLst>
          </p:cNvPr>
          <p:cNvSpPr txBox="1"/>
          <p:nvPr/>
        </p:nvSpPr>
        <p:spPr>
          <a:xfrm>
            <a:off x="11625943" y="98626"/>
            <a:ext cx="32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123057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9211DC0-D1A6-7388-1BD1-EB211AE482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5915" y="1422400"/>
            <a:ext cx="7779379" cy="436545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GB" sz="1600" dirty="0"/>
              <a:t>Created by team at University of Stanford in 2013 for brain tissue initially [2]</a:t>
            </a:r>
          </a:p>
          <a:p>
            <a:pPr>
              <a:lnSpc>
                <a:spcPct val="150000"/>
              </a:lnSpc>
            </a:pPr>
            <a:r>
              <a:rPr lang="en-GB" sz="1600" b="0" i="0" dirty="0">
                <a:effectLst/>
              </a:rPr>
              <a:t>CLARITY is a hydrogel-hybridized based method of tissue clearing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dirty="0"/>
              <a:t>Acrylamide/Bis-acrylamide solution cocktail absorbed by the fixated tissue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dirty="0"/>
              <a:t>Polymerization via nitrogen degassing to form hydrogel mesh in place of lipids in the tissue.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dirty="0"/>
              <a:t>Weak acid, strong detergent solution washes out lipids from tissue via diffusion to homogenize RI</a:t>
            </a:r>
          </a:p>
          <a:p>
            <a:pPr>
              <a:lnSpc>
                <a:spcPct val="150000"/>
              </a:lnSpc>
            </a:pPr>
            <a:r>
              <a:rPr lang="en-GB" sz="1600" dirty="0"/>
              <a:t>Published work from Italy shows CLARITY viable in cardiac tissue slices [3]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dirty="0"/>
              <a:t>CLARITY protocol from this publication used as basis for our initial clearing protocol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GB" sz="1600" dirty="0"/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GB" sz="21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058B7C-7689-90F8-8CE7-5A9D29BEE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CLARITY Protocol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06B24E-CE3E-8E24-9496-3CF53CDD63C5}"/>
              </a:ext>
            </a:extLst>
          </p:cNvPr>
          <p:cNvSpPr txBox="1"/>
          <p:nvPr/>
        </p:nvSpPr>
        <p:spPr>
          <a:xfrm>
            <a:off x="11625943" y="98626"/>
            <a:ext cx="32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58025A-CA5E-5424-9A53-E0800903DBF3}"/>
              </a:ext>
            </a:extLst>
          </p:cNvPr>
          <p:cNvSpPr txBox="1"/>
          <p:nvPr/>
        </p:nvSpPr>
        <p:spPr>
          <a:xfrm>
            <a:off x="-25156" y="6396334"/>
            <a:ext cx="47679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[3] </a:t>
            </a:r>
            <a:r>
              <a:rPr lang="en-US" sz="1200" dirty="0" err="1"/>
              <a:t>Olianti</a:t>
            </a:r>
            <a:r>
              <a:rPr lang="en-US" sz="1200" dirty="0"/>
              <a:t> et al, Optical Clearing in Cardiac Imaging: A Comparative Study. Progress in Biophysics and Molecular Biology 168, 10-17 (2022)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1FA255-914B-8E59-A075-C7DEEB3366BE}"/>
              </a:ext>
            </a:extLst>
          </p:cNvPr>
          <p:cNvSpPr txBox="1"/>
          <p:nvPr/>
        </p:nvSpPr>
        <p:spPr>
          <a:xfrm>
            <a:off x="0" y="5969233"/>
            <a:ext cx="41616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[2] Chung, K. et al. Structural and Molecular Interrogation of Intact biological system. Nature 497, 332-337 (2013).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8B27A7-C89A-AB83-7427-AB69BAFBA3E5}"/>
              </a:ext>
            </a:extLst>
          </p:cNvPr>
          <p:cNvSpPr txBox="1"/>
          <p:nvPr/>
        </p:nvSpPr>
        <p:spPr>
          <a:xfrm>
            <a:off x="7832727" y="2525267"/>
            <a:ext cx="4277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Figure: </a:t>
            </a:r>
            <a:r>
              <a:rPr lang="en-US" dirty="0"/>
              <a:t>CLARITY cleared 400 um tissue before (left) and after (right) submerging in Refractive Index Matching Solution (RIMS).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D6FBC46-83AA-9C45-40F7-E18D6B446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8149" y="749746"/>
            <a:ext cx="4182218" cy="17679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F516C7-237A-DCE2-8356-2072A6E960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319" y="3472073"/>
            <a:ext cx="2703877" cy="24971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C9E401A-38EF-7F47-DDC5-A65CDC96B290}"/>
              </a:ext>
            </a:extLst>
          </p:cNvPr>
          <p:cNvSpPr txBox="1"/>
          <p:nvPr/>
        </p:nvSpPr>
        <p:spPr>
          <a:xfrm>
            <a:off x="7832726" y="5934670"/>
            <a:ext cx="411476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Figure</a:t>
            </a:r>
            <a:r>
              <a:rPr lang="en-US" dirty="0"/>
              <a:t>: CLARITY cleared tissue partially submerged in RIMS showing degree of RI matching capable.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F56217-7D05-38E0-5AA4-2FA775AD8723}"/>
              </a:ext>
            </a:extLst>
          </p:cNvPr>
          <p:cNvSpPr txBox="1"/>
          <p:nvPr/>
        </p:nvSpPr>
        <p:spPr>
          <a:xfrm>
            <a:off x="9322880" y="749746"/>
            <a:ext cx="70605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 dirty="0">
                <a:solidFill>
                  <a:srgbClr val="FF0000"/>
                </a:solidFill>
                <a:ea typeface="Calibri"/>
                <a:cs typeface="Calibri"/>
              </a:rPr>
              <a:t>4mm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CFD984-4198-FBAA-D09C-F7B4ACAE4279}"/>
              </a:ext>
            </a:extLst>
          </p:cNvPr>
          <p:cNvSpPr/>
          <p:nvPr/>
        </p:nvSpPr>
        <p:spPr>
          <a:xfrm>
            <a:off x="9887578" y="854110"/>
            <a:ext cx="78953" cy="65923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0B37CD7-9FA0-9A94-0055-D2038AE83CE2}"/>
              </a:ext>
            </a:extLst>
          </p:cNvPr>
          <p:cNvSpPr/>
          <p:nvPr/>
        </p:nvSpPr>
        <p:spPr>
          <a:xfrm>
            <a:off x="10170292" y="852134"/>
            <a:ext cx="78953" cy="65923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B3B237-D3FD-D40A-A685-36BB2A7CBD3E}"/>
              </a:ext>
            </a:extLst>
          </p:cNvPr>
          <p:cNvSpPr txBox="1"/>
          <p:nvPr/>
        </p:nvSpPr>
        <p:spPr>
          <a:xfrm>
            <a:off x="10240605" y="749746"/>
            <a:ext cx="70605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 dirty="0">
                <a:solidFill>
                  <a:srgbClr val="FF0000"/>
                </a:solidFill>
                <a:ea typeface="Calibri"/>
                <a:cs typeface="Calibri"/>
              </a:rPr>
              <a:t>4mm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194284F-7017-A531-12EB-63A987AC2DD4}"/>
              </a:ext>
            </a:extLst>
          </p:cNvPr>
          <p:cNvSpPr/>
          <p:nvPr/>
        </p:nvSpPr>
        <p:spPr>
          <a:xfrm>
            <a:off x="8765198" y="3552269"/>
            <a:ext cx="77352" cy="71240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AB48CA-C336-B595-E9A2-BD1AB9861ACF}"/>
              </a:ext>
            </a:extLst>
          </p:cNvPr>
          <p:cNvSpPr txBox="1"/>
          <p:nvPr/>
        </p:nvSpPr>
        <p:spPr>
          <a:xfrm>
            <a:off x="8845404" y="3519402"/>
            <a:ext cx="70605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b="1" dirty="0">
                <a:solidFill>
                  <a:srgbClr val="FF0000"/>
                </a:solidFill>
                <a:ea typeface="Calibri"/>
                <a:cs typeface="Calibri"/>
              </a:rPr>
              <a:t>3mm</a:t>
            </a:r>
            <a:endParaRPr 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461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ofG colours">
      <a:dk1>
        <a:srgbClr val="003865"/>
      </a:dk1>
      <a:lt1>
        <a:srgbClr val="FFFFFE"/>
      </a:lt1>
      <a:dk2>
        <a:srgbClr val="000000"/>
      </a:dk2>
      <a:lt2>
        <a:srgbClr val="7D2238"/>
      </a:lt2>
      <a:accent1>
        <a:srgbClr val="0075B0"/>
      </a:accent1>
      <a:accent2>
        <a:srgbClr val="5B4D93"/>
      </a:accent2>
      <a:accent3>
        <a:srgbClr val="CF1C20"/>
      </a:accent3>
      <a:accent4>
        <a:srgbClr val="00833C"/>
      </a:accent4>
      <a:accent5>
        <a:srgbClr val="BE4D00"/>
      </a:accent5>
      <a:accent6>
        <a:srgbClr val="951271"/>
      </a:accent6>
      <a:hlink>
        <a:srgbClr val="584B3D"/>
      </a:hlink>
      <a:folHlink>
        <a:srgbClr val="0068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61AF5F2-503D-2641-86A1-09AD8919EA9C}" vid="{A816E7D6-9491-074F-A4D5-6596497DAC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4388262228FD41B64520CE7AA5D95B" ma:contentTypeVersion="17" ma:contentTypeDescription="Create a new document." ma:contentTypeScope="" ma:versionID="c19fd8f74aa9d5c67b97d5f1fccb062f">
  <xsd:schema xmlns:xsd="http://www.w3.org/2001/XMLSchema" xmlns:xs="http://www.w3.org/2001/XMLSchema" xmlns:p="http://schemas.microsoft.com/office/2006/metadata/properties" xmlns:ns2="49194a59-761d-41dd-af7f-7b0ffd2fd98e" xmlns:ns3="c8bb3f8a-0668-4974-88f9-edbae969f448" targetNamespace="http://schemas.microsoft.com/office/2006/metadata/properties" ma:root="true" ma:fieldsID="0c7814f2b8ce426ae5d5868ed3a7890c" ns2:_="" ns3:_="">
    <xsd:import namespace="49194a59-761d-41dd-af7f-7b0ffd2fd98e"/>
    <xsd:import namespace="c8bb3f8a-0668-4974-88f9-edbae969f44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bjectDetectorVersions" minOccurs="0"/>
                <xsd:element ref="ns2:MediaLengthInSecond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194a59-761d-41dd-af7f-7b0ffd2fd9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7306b285-ac2c-4225-b56d-e54690cf9c9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bb3f8a-0668-4974-88f9-edbae969f44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da349ac4-ca36-4860-b184-ef4e5f20aa87}" ma:internalName="TaxCatchAll" ma:showField="CatchAllData" ma:web="c8bb3f8a-0668-4974-88f9-edbae969f44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8bb3f8a-0668-4974-88f9-edbae969f448"/>
    <lcf76f155ced4ddcb4097134ff3c332f xmlns="49194a59-761d-41dd-af7f-7b0ffd2fd98e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F490383-FDA0-40C5-903D-31FBF56B06E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194a59-761d-41dd-af7f-7b0ffd2fd98e"/>
    <ds:schemaRef ds:uri="c8bb3f8a-0668-4974-88f9-edbae969f44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6E7834E-647B-41F4-945D-E47FE31CFDC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D3A231D-0E1A-4E5B-BBB3-4BFDB2743F95}">
  <ds:schemaRefs>
    <ds:schemaRef ds:uri="http://www.w3.org/XML/1998/namespace"/>
    <ds:schemaRef ds:uri="http://schemas.openxmlformats.org/package/2006/metadata/core-properties"/>
    <ds:schemaRef ds:uri="49194a59-761d-41dd-af7f-7b0ffd2fd98e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c8bb3f8a-0668-4974-88f9-edbae969f44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1054</TotalTime>
  <Words>2006</Words>
  <Application>Microsoft Office PowerPoint</Application>
  <PresentationFormat>Widescreen</PresentationFormat>
  <Paragraphs>394</Paragraphs>
  <Slides>26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Aptos</vt:lpstr>
      <vt:lpstr>Arial</vt:lpstr>
      <vt:lpstr>Calibri</vt:lpstr>
      <vt:lpstr>Calibri Light</vt:lpstr>
      <vt:lpstr>Courier New</vt:lpstr>
      <vt:lpstr>Segoe UI</vt:lpstr>
      <vt:lpstr>Times New Roman</vt:lpstr>
      <vt:lpstr>Wingdings</vt:lpstr>
      <vt:lpstr>Office Theme</vt:lpstr>
      <vt:lpstr>Mesoscale Light Sheet Microscopy To Study Post Myocardial Alterations in Rabbit Cardiac Structure</vt:lpstr>
      <vt:lpstr>Introduction</vt:lpstr>
      <vt:lpstr>Research Primary Aims and Goals</vt:lpstr>
      <vt:lpstr>Tissue Processing Pipeline: Overview</vt:lpstr>
      <vt:lpstr>Tissue Processing Pipeline: Phase 1</vt:lpstr>
      <vt:lpstr>Tissue Preparation – Biological Steps</vt:lpstr>
      <vt:lpstr>Tissue Processing Pipeline: Phase 2</vt:lpstr>
      <vt:lpstr>Sample Mounting Protocol</vt:lpstr>
      <vt:lpstr>The CLARITY Protocol</vt:lpstr>
      <vt:lpstr>Tissue Preparation-CLARITY Tissue Clearing</vt:lpstr>
      <vt:lpstr>CLARITY Disadvantages </vt:lpstr>
      <vt:lpstr>The CUBIC-L/RA Protocol</vt:lpstr>
      <vt:lpstr>Tissue Preparation-CUBIC-L/RA Tissue Clearing</vt:lpstr>
      <vt:lpstr>COMPARISON OF CLEARING PROTOCOL RESULTS</vt:lpstr>
      <vt:lpstr>Tissue Processing Pipeline: Phase 3</vt:lpstr>
      <vt:lpstr>Light Sheet Microscopy </vt:lpstr>
      <vt:lpstr>mesoSPIM (Mesoscale Selective Plane Illumination Microscopy)</vt:lpstr>
      <vt:lpstr>mesoSPIM version 5</vt:lpstr>
      <vt:lpstr>PowerPoint Presentation</vt:lpstr>
      <vt:lpstr>Tissue Processing Pipeline: Phase 4</vt:lpstr>
      <vt:lpstr>PowerPoint Presentation</vt:lpstr>
      <vt:lpstr>PowerPoint Presentation</vt:lpstr>
      <vt:lpstr>PowerPoint Presentation</vt:lpstr>
      <vt:lpstr>Results </vt:lpstr>
      <vt:lpstr>Conclusion and Next Steps</vt:lpstr>
      <vt:lpstr>Acknowledgements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Steven Milan Moreno (PGR)</dc:creator>
  <cp:keywords/>
  <dc:description/>
  <cp:lastModifiedBy>steven moreno</cp:lastModifiedBy>
  <cp:revision>988</cp:revision>
  <dcterms:created xsi:type="dcterms:W3CDTF">2021-01-06T14:22:07Z</dcterms:created>
  <dcterms:modified xsi:type="dcterms:W3CDTF">2024-09-04T10:09:00Z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0x010100224388262228FD41B64520CE7AA5D95B</vt:lpwstr>
  </property>
</Properties>
</file>

<file path=docProps/thumbnail.jpeg>
</file>